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31"/>
  </p:notesMasterIdLst>
  <p:handoutMasterIdLst>
    <p:handoutMasterId r:id="rId32"/>
  </p:handoutMasterIdLst>
  <p:sldIdLst>
    <p:sldId id="299" r:id="rId2"/>
    <p:sldId id="302" r:id="rId3"/>
    <p:sldId id="321" r:id="rId4"/>
    <p:sldId id="336" r:id="rId5"/>
    <p:sldId id="339" r:id="rId6"/>
    <p:sldId id="337" r:id="rId7"/>
    <p:sldId id="340" r:id="rId8"/>
    <p:sldId id="341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56" r:id="rId23"/>
    <p:sldId id="357" r:id="rId24"/>
    <p:sldId id="358" r:id="rId25"/>
    <p:sldId id="359" r:id="rId26"/>
    <p:sldId id="360" r:id="rId27"/>
    <p:sldId id="361" r:id="rId28"/>
    <p:sldId id="362" r:id="rId29"/>
    <p:sldId id="311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1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1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1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1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우영재" initials="우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009900"/>
    <a:srgbClr val="865A99"/>
    <a:srgbClr val="9900FF"/>
    <a:srgbClr val="0099CC"/>
    <a:srgbClr val="FFFF66"/>
    <a:srgbClr val="47D872"/>
    <a:srgbClr val="99CC00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7" autoAdjust="0"/>
    <p:restoredTop sz="87352" autoAdjust="0"/>
  </p:normalViewPr>
  <p:slideViewPr>
    <p:cSldViewPr>
      <p:cViewPr varScale="1">
        <p:scale>
          <a:sx n="115" d="100"/>
          <a:sy n="115" d="100"/>
        </p:scale>
        <p:origin x="14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60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noProof="1">
                <a:latin typeface="Times New Roman" pitchFamily="18" charset="0"/>
              </a:defRPr>
            </a:lvl1pPr>
          </a:lstStyle>
          <a:p>
            <a:pPr>
              <a:defRPr/>
            </a:pPr>
            <a:endParaRPr lang="ko-KR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noProof="1">
                <a:latin typeface="Times New Roman" pitchFamily="18" charset="0"/>
              </a:defRPr>
            </a:lvl1pPr>
          </a:lstStyle>
          <a:p>
            <a:pPr>
              <a:defRPr/>
            </a:pPr>
            <a:endParaRPr lang="ko-KR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noProof="1">
                <a:latin typeface="Times New Roman" pitchFamily="18" charset="0"/>
              </a:defRPr>
            </a:lvl1pPr>
          </a:lstStyle>
          <a:p>
            <a:pPr>
              <a:defRPr/>
            </a:pPr>
            <a:endParaRPr lang="ko-KR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DDA92DA3-4F10-4865-8A95-D0013BB4BD7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17099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de-DE" altLang="ko-K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de-DE" altLang="ko-K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de-DE" altLang="ko-K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4DE25AA8-F801-4993-936D-D4D73B39C0F4}" type="slidenum">
              <a:rPr lang="de-DE" altLang="ko-KR"/>
              <a:pPr>
                <a:defRPr/>
              </a:pPr>
              <a:t>‹#›</a:t>
            </a:fld>
            <a:endParaRPr lang="de-DE" altLang="ko-KR"/>
          </a:p>
        </p:txBody>
      </p:sp>
    </p:spTree>
    <p:extLst>
      <p:ext uri="{BB962C8B-B14F-4D97-AF65-F5344CB8AC3E}">
        <p14:creationId xmlns:p14="http://schemas.microsoft.com/office/powerpoint/2010/main" val="2414858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8185C3D-B7B3-4CDC-BBC7-11CA0E76E5A1}" type="slidenum">
              <a:rPr lang="de-DE" altLang="ko-KR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de-DE" altLang="ko-KR" smtClean="0">
              <a:solidFill>
                <a:srgbClr val="000000"/>
              </a:solidFill>
            </a:endParaRPr>
          </a:p>
        </p:txBody>
      </p:sp>
      <p:sp>
        <p:nvSpPr>
          <p:cNvPr id="11267" name="Rectangle 7"/>
          <p:cNvSpPr txBox="1">
            <a:spLocks noGrp="1" noChangeArrowheads="1"/>
          </p:cNvSpPr>
          <p:nvPr/>
        </p:nvSpPr>
        <p:spPr bwMode="auto">
          <a:xfrm>
            <a:off x="3887788" y="8689975"/>
            <a:ext cx="2970212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24" tIns="47416" rIns="94824" bIns="47416" anchor="b"/>
          <a:lstStyle>
            <a:lvl1pPr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7738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77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9470583-A177-4F3F-BAC9-5B2F1483CDBC}" type="slidenum">
              <a:rPr lang="en-GB" altLang="ko-KR" sz="1300">
                <a:solidFill>
                  <a:srgbClr val="000000"/>
                </a:solidFill>
                <a:latin typeface="Arial" panose="020B0604020202020204" pitchFamily="34" charset="0"/>
                <a:ea typeface="굴림" panose="020B0600000101010101" pitchFamily="50" charset="-127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GB" altLang="ko-KR" sz="1300">
              <a:solidFill>
                <a:srgbClr val="000000"/>
              </a:solidFill>
              <a:latin typeface="Arial" panose="020B0604020202020204" pitchFamily="34" charset="0"/>
              <a:ea typeface="굴림" panose="020B0600000101010101" pitchFamily="50" charset="-127"/>
            </a:endParaRPr>
          </a:p>
        </p:txBody>
      </p:sp>
      <p:sp>
        <p:nvSpPr>
          <p:cNvPr id="112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824" tIns="47416" rIns="94824" bIns="47416"/>
          <a:lstStyle/>
          <a:p>
            <a:pPr eaLnBrk="1" hangingPunct="1"/>
            <a:endParaRPr lang="de-DE" altLang="ko-KR" dirty="0" smtClean="0"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8830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Very specialized file</a:t>
            </a:r>
            <a:r>
              <a:rPr lang="en-US" altLang="ko-KR" baseline="0" dirty="0" smtClean="0"/>
              <a:t> system for Google.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E25AA8-F801-4993-936D-D4D73B39C0F4}" type="slidenum">
              <a:rPr lang="de-DE" altLang="ko-KR" smtClean="0"/>
              <a:pPr>
                <a:defRPr/>
              </a:pPr>
              <a:t>3</a:t>
            </a:fld>
            <a:endParaRPr lang="de-DE" altLang="ko-KR"/>
          </a:p>
        </p:txBody>
      </p:sp>
    </p:spTree>
    <p:extLst>
      <p:ext uri="{BB962C8B-B14F-4D97-AF65-F5344CB8AC3E}">
        <p14:creationId xmlns:p14="http://schemas.microsoft.com/office/powerpoint/2010/main" val="2818418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Append operation is</a:t>
            </a:r>
            <a:r>
              <a:rPr lang="en-US" altLang="ko-KR" baseline="0" dirty="0" smtClean="0"/>
              <a:t> cared especially because it is the most common operation in GFS.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E25AA8-F801-4993-936D-D4D73B39C0F4}" type="slidenum">
              <a:rPr lang="de-DE" altLang="ko-KR" smtClean="0"/>
              <a:pPr>
                <a:defRPr/>
              </a:pPr>
              <a:t>4</a:t>
            </a:fld>
            <a:endParaRPr lang="de-DE" altLang="ko-KR"/>
          </a:p>
        </p:txBody>
      </p:sp>
    </p:spTree>
    <p:extLst>
      <p:ext uri="{BB962C8B-B14F-4D97-AF65-F5344CB8AC3E}">
        <p14:creationId xmlns:p14="http://schemas.microsoft.com/office/powerpoint/2010/main" val="1217218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All of user data is</a:t>
            </a:r>
            <a:r>
              <a:rPr lang="en-US" altLang="ko-KR" baseline="0" dirty="0" smtClean="0"/>
              <a:t> accessed directly from </a:t>
            </a:r>
            <a:r>
              <a:rPr lang="en-US" altLang="ko-KR" baseline="0" dirty="0" err="1" smtClean="0"/>
              <a:t>chunkserver</a:t>
            </a:r>
            <a:r>
              <a:rPr lang="en-US" altLang="ko-KR" baseline="0" dirty="0" smtClean="0"/>
              <a:t>, not touching master.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E25AA8-F801-4993-936D-D4D73B39C0F4}" type="slidenum">
              <a:rPr lang="de-DE" altLang="ko-KR" smtClean="0"/>
              <a:pPr>
                <a:defRPr/>
              </a:pPr>
              <a:t>5</a:t>
            </a:fld>
            <a:endParaRPr lang="de-DE" altLang="ko-KR"/>
          </a:p>
        </p:txBody>
      </p:sp>
    </p:spTree>
    <p:extLst>
      <p:ext uri="{BB962C8B-B14F-4D97-AF65-F5344CB8AC3E}">
        <p14:creationId xmlns:p14="http://schemas.microsoft.com/office/powerpoint/2010/main" val="34842794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Maintaining replicas</a:t>
            </a:r>
            <a:r>
              <a:rPr lang="en-US" altLang="ko-KR" baseline="0" dirty="0" smtClean="0"/>
              <a:t> to specified number for reliability is needed.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E25AA8-F801-4993-936D-D4D73B39C0F4}" type="slidenum">
              <a:rPr lang="de-DE" altLang="ko-KR" smtClean="0"/>
              <a:pPr>
                <a:defRPr/>
              </a:pPr>
              <a:t>12</a:t>
            </a:fld>
            <a:endParaRPr lang="de-DE" altLang="ko-KR"/>
          </a:p>
        </p:txBody>
      </p:sp>
    </p:spTree>
    <p:extLst>
      <p:ext uri="{BB962C8B-B14F-4D97-AF65-F5344CB8AC3E}">
        <p14:creationId xmlns:p14="http://schemas.microsoft.com/office/powerpoint/2010/main" val="4252510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E25AA8-F801-4993-936D-D4D73B39C0F4}" type="slidenum">
              <a:rPr lang="de-DE" altLang="ko-KR" smtClean="0"/>
              <a:pPr>
                <a:defRPr/>
              </a:pPr>
              <a:t>25</a:t>
            </a:fld>
            <a:endParaRPr lang="de-DE" altLang="ko-KR"/>
          </a:p>
        </p:txBody>
      </p:sp>
    </p:spTree>
    <p:extLst>
      <p:ext uri="{BB962C8B-B14F-4D97-AF65-F5344CB8AC3E}">
        <p14:creationId xmlns:p14="http://schemas.microsoft.com/office/powerpoint/2010/main" val="678955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E25AA8-F801-4993-936D-D4D73B39C0F4}" type="slidenum">
              <a:rPr lang="de-DE" altLang="ko-KR" smtClean="0"/>
              <a:pPr>
                <a:defRPr/>
              </a:pPr>
              <a:t>26</a:t>
            </a:fld>
            <a:endParaRPr lang="de-DE" altLang="ko-KR"/>
          </a:p>
        </p:txBody>
      </p:sp>
    </p:spTree>
    <p:extLst>
      <p:ext uri="{BB962C8B-B14F-4D97-AF65-F5344CB8AC3E}">
        <p14:creationId xmlns:p14="http://schemas.microsoft.com/office/powerpoint/2010/main" val="328683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E25AA8-F801-4993-936D-D4D73B39C0F4}" type="slidenum">
              <a:rPr lang="de-DE" altLang="ko-KR" smtClean="0"/>
              <a:pPr>
                <a:defRPr/>
              </a:pPr>
              <a:t>27</a:t>
            </a:fld>
            <a:endParaRPr lang="de-DE" altLang="ko-KR"/>
          </a:p>
        </p:txBody>
      </p:sp>
    </p:spTree>
    <p:extLst>
      <p:ext uri="{BB962C8B-B14F-4D97-AF65-F5344CB8AC3E}">
        <p14:creationId xmlns:p14="http://schemas.microsoft.com/office/powerpoint/2010/main" val="550767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gray">
          <a:xfrm>
            <a:off x="2162175" y="6408738"/>
            <a:ext cx="4784725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ko-KR" altLang="ko-KR" sz="1000" noProof="1" smtClean="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0" y="214313"/>
            <a:ext cx="45241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ko-KR" sz="1600" b="1" smtClean="0">
                <a:latin typeface="Trebuchet MS" pitchFamily="34" charset="0"/>
                <a:ea typeface="굴림" pitchFamily="50" charset="-127"/>
              </a:rPr>
              <a:t>Distributed Information Processing </a:t>
            </a:r>
            <a:r>
              <a:rPr lang="en-US" altLang="ko-KR" sz="1600" b="1" dirty="0" smtClean="0">
                <a:latin typeface="Trebuchet MS" pitchFamily="34" charset="0"/>
                <a:ea typeface="굴림" pitchFamily="50" charset="-127"/>
              </a:rPr>
              <a:t>2016 Fall </a:t>
            </a:r>
            <a:endParaRPr lang="ko-KR" altLang="en-US" sz="1600" b="1" dirty="0" smtClean="0">
              <a:latin typeface="Trebuchet MS" pitchFamily="34" charset="0"/>
              <a:ea typeface="굴림" pitchFamily="50" charset="-127"/>
            </a:endParaRPr>
          </a:p>
        </p:txBody>
      </p:sp>
      <p:sp>
        <p:nvSpPr>
          <p:cNvPr id="31754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1536006"/>
            <a:ext cx="9144000" cy="1604962"/>
          </a:xfrm>
        </p:spPr>
        <p:txBody>
          <a:bodyPr/>
          <a:lstStyle>
            <a:lvl1pPr algn="ctr">
              <a:defRPr sz="4000" smtClean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lvl="0"/>
            <a:r>
              <a:rPr lang="de-DE" noProof="0" dirty="0" smtClean="0"/>
              <a:t>Titelmasterformat durch Klicken bearbeiten</a:t>
            </a:r>
          </a:p>
        </p:txBody>
      </p:sp>
      <p:sp>
        <p:nvSpPr>
          <p:cNvPr id="31755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0" y="4293096"/>
            <a:ext cx="9144000" cy="1136071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600" b="1" smtClean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de-DE" noProof="0" dirty="0" smtClean="0"/>
              <a:t>Formatvorlage des Untertitelmasters durch Klicken bearbeiten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xfrm>
            <a:off x="3213100" y="6245225"/>
            <a:ext cx="2895600" cy="476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de-DE" altLang="ko-KR"/>
          </a:p>
        </p:txBody>
      </p:sp>
    </p:spTree>
    <p:extLst>
      <p:ext uri="{BB962C8B-B14F-4D97-AF65-F5344CB8AC3E}">
        <p14:creationId xmlns:p14="http://schemas.microsoft.com/office/powerpoint/2010/main" val="1124688600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 bwMode="auto">
          <a:xfrm>
            <a:off x="107950" y="836613"/>
            <a:ext cx="89281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ko-KR"/>
          </a:p>
        </p:txBody>
      </p:sp>
      <p:sp>
        <p:nvSpPr>
          <p:cNvPr id="6" name="슬라이드 번호 개체 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2AB06-64A8-4EAD-9E0D-7768E7FB554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7801834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08775" y="119063"/>
            <a:ext cx="2130425" cy="58864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14325" y="119063"/>
            <a:ext cx="6242050" cy="58864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ko-KR"/>
          </a:p>
        </p:txBody>
      </p:sp>
      <p:sp>
        <p:nvSpPr>
          <p:cNvPr id="5" name="슬라이드 번호 개체 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12C6A-E482-4B37-91C0-72AB4DB2754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7120720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직선 연결선 3"/>
          <p:cNvCxnSpPr/>
          <p:nvPr userDrawn="1"/>
        </p:nvCxnSpPr>
        <p:spPr bwMode="auto">
          <a:xfrm>
            <a:off x="107950" y="836613"/>
            <a:ext cx="89281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6700" indent="-266700">
              <a:buClr>
                <a:srgbClr val="FF0000"/>
              </a:buClr>
              <a:defRPr/>
            </a:lvl1pPr>
            <a:lvl2pPr marL="442913" indent="-250825">
              <a:buClr>
                <a:schemeClr val="accent1">
                  <a:lumMod val="50000"/>
                </a:schemeClr>
              </a:buClr>
              <a:buSzPct val="100000"/>
              <a:buFont typeface="Wingdings" pitchFamily="2" charset="2"/>
              <a:buChar char="§"/>
              <a:defRPr sz="1800"/>
            </a:lvl2pPr>
            <a:lvl3pPr marL="561975" indent="-179388">
              <a:buClr>
                <a:srgbClr val="4A83C2"/>
              </a:buClr>
              <a:buFont typeface="Arial" pitchFamily="34" charset="0"/>
              <a:buChar char="•"/>
              <a:defRPr/>
            </a:lvl3pPr>
            <a:lvl4pPr>
              <a:buClr>
                <a:schemeClr val="accent5">
                  <a:lumMod val="75000"/>
                </a:schemeClr>
              </a:buClr>
              <a:defRPr/>
            </a:lvl4pPr>
            <a:lvl5pPr marL="882650" indent="0">
              <a:buNone/>
              <a:defRPr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de-DE" dirty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ko-KR"/>
          </a:p>
        </p:txBody>
      </p:sp>
      <p:sp>
        <p:nvSpPr>
          <p:cNvPr id="6" name="슬라이드 번호 개체 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2EF88-6045-4665-92E3-93E6BA95BD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07541855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ko-KR"/>
          </a:p>
        </p:txBody>
      </p:sp>
      <p:sp>
        <p:nvSpPr>
          <p:cNvPr id="5" name="슬라이드 번호 개체 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01108-8470-484D-B7E5-CD5A69CBE46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718100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 userDrawn="1"/>
        </p:nvCxnSpPr>
        <p:spPr bwMode="auto">
          <a:xfrm>
            <a:off x="107950" y="836613"/>
            <a:ext cx="89281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14325" y="1614488"/>
            <a:ext cx="4186238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52963" y="1614488"/>
            <a:ext cx="4186237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ko-KR"/>
          </a:p>
        </p:txBody>
      </p:sp>
      <p:sp>
        <p:nvSpPr>
          <p:cNvPr id="7" name="슬라이드 번호 개체 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43646-DC59-4528-BF3D-DC98B02B4FF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3439105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ko-KR"/>
          </a:p>
        </p:txBody>
      </p:sp>
      <p:sp>
        <p:nvSpPr>
          <p:cNvPr id="8" name="슬라이드 번호 개체 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E6769-E6D3-4D36-8530-535D61D2D67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063830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직선 연결선 2"/>
          <p:cNvCxnSpPr/>
          <p:nvPr userDrawn="1"/>
        </p:nvCxnSpPr>
        <p:spPr bwMode="auto">
          <a:xfrm>
            <a:off x="107950" y="836613"/>
            <a:ext cx="89281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ko-KR"/>
          </a:p>
        </p:txBody>
      </p:sp>
      <p:sp>
        <p:nvSpPr>
          <p:cNvPr id="5" name="슬라이드 번호 개체 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77DEE-6C19-45BA-A913-6FE38303A62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779046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직선 연결선 1"/>
          <p:cNvCxnSpPr/>
          <p:nvPr userDrawn="1"/>
        </p:nvCxnSpPr>
        <p:spPr bwMode="auto">
          <a:xfrm>
            <a:off x="107950" y="836613"/>
            <a:ext cx="89281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ko-KR"/>
          </a:p>
        </p:txBody>
      </p:sp>
      <p:sp>
        <p:nvSpPr>
          <p:cNvPr id="4" name="슬라이드 번호 개체 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8A275-2634-4F34-B383-AB0C189275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3959892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ko-KR"/>
          </a:p>
        </p:txBody>
      </p:sp>
      <p:sp>
        <p:nvSpPr>
          <p:cNvPr id="6" name="슬라이드 번호 개체 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4B9D1F-D87A-4121-9B88-DA0F58A2C6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53286596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ko-KR"/>
          </a:p>
        </p:txBody>
      </p:sp>
      <p:sp>
        <p:nvSpPr>
          <p:cNvPr id="6" name="슬라이드 번호 개체 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62847-A8DB-45BC-8B61-DEA3E72A7E0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6265577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14325" y="119063"/>
            <a:ext cx="8540750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ko-KR" smtClean="0"/>
              <a:t>Klicken Sie, um das Titelformat zu bearbeiten</a:t>
            </a:r>
          </a:p>
        </p:txBody>
      </p:sp>
      <p:sp>
        <p:nvSpPr>
          <p:cNvPr id="11269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2068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34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de-DE" altLang="ko-KR"/>
          </a:p>
        </p:txBody>
      </p:sp>
      <p:sp>
        <p:nvSpPr>
          <p:cNvPr id="1028" name="Rectangle 12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4325" y="1090613"/>
            <a:ext cx="8524875" cy="513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ko-KR" smtClean="0"/>
              <a:t>Klicken Sie, um die Formate des Vorlagentextes zu bearbeiten</a:t>
            </a:r>
          </a:p>
          <a:p>
            <a:pPr lvl="1"/>
            <a:r>
              <a:rPr lang="de-DE" altLang="ko-KR" smtClean="0"/>
              <a:t>Zweite Ebene</a:t>
            </a:r>
          </a:p>
          <a:p>
            <a:pPr lvl="2"/>
            <a:r>
              <a:rPr lang="de-DE" altLang="ko-KR" smtClean="0"/>
              <a:t>Dritte Ebene</a:t>
            </a:r>
          </a:p>
          <a:p>
            <a:pPr lvl="3"/>
            <a:r>
              <a:rPr lang="de-DE" altLang="ko-KR" smtClean="0"/>
              <a:t>Vierte Ebene</a:t>
            </a:r>
          </a:p>
          <a:p>
            <a:pPr lvl="4"/>
            <a:r>
              <a:rPr lang="en-US" altLang="ko-KR" smtClean="0"/>
              <a:t>vi</a:t>
            </a:r>
          </a:p>
          <a:p>
            <a:pPr lvl="4"/>
            <a:endParaRPr lang="de-DE" altLang="ko-KR" smtClean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>
          <a:xfrm>
            <a:off x="8239125" y="6356350"/>
            <a:ext cx="447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00000"/>
                </a:solidFill>
                <a:ea typeface="굴림" panose="020B0600000101010101" pitchFamily="50" charset="-127"/>
              </a:defRPr>
            </a:lvl1pPr>
          </a:lstStyle>
          <a:p>
            <a:pPr>
              <a:defRPr/>
            </a:pPr>
            <a:fld id="{C290FDC3-B193-4F52-8C33-54810160F90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  <p:sp>
        <p:nvSpPr>
          <p:cNvPr id="7" name="TextBox 4"/>
          <p:cNvSpPr txBox="1">
            <a:spLocks noChangeArrowheads="1"/>
          </p:cNvSpPr>
          <p:nvPr userDrawn="1"/>
        </p:nvSpPr>
        <p:spPr bwMode="auto">
          <a:xfrm>
            <a:off x="129786" y="6363286"/>
            <a:ext cx="45241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ko-KR" sz="1600" b="1" smtClean="0">
                <a:latin typeface="Trebuchet MS" pitchFamily="34" charset="0"/>
                <a:ea typeface="굴림" pitchFamily="50" charset="-127"/>
              </a:rPr>
              <a:t>Distributed Information Processing </a:t>
            </a:r>
            <a:r>
              <a:rPr lang="en-US" altLang="ko-KR" sz="1600" b="1" dirty="0" smtClean="0">
                <a:latin typeface="Trebuchet MS" pitchFamily="34" charset="0"/>
                <a:ea typeface="굴림" pitchFamily="50" charset="-127"/>
              </a:rPr>
              <a:t>2016 Fall </a:t>
            </a:r>
            <a:endParaRPr lang="ko-KR" altLang="en-US" sz="1600" b="1" dirty="0" smtClean="0">
              <a:latin typeface="Trebuchet MS" pitchFamily="34" charset="0"/>
              <a:ea typeface="굴림" pitchFamily="50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896" r:id="rId3"/>
    <p:sldLayoutId id="2147483903" r:id="rId4"/>
    <p:sldLayoutId id="2147483897" r:id="rId5"/>
    <p:sldLayoutId id="2147483904" r:id="rId6"/>
    <p:sldLayoutId id="2147483905" r:id="rId7"/>
    <p:sldLayoutId id="2147483898" r:id="rId8"/>
    <p:sldLayoutId id="2147483899" r:id="rId9"/>
    <p:sldLayoutId id="2147483906" r:id="rId10"/>
    <p:sldLayoutId id="2147483900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rgbClr val="404040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rgbClr val="404040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rgbClr val="404040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800" b="1">
          <a:solidFill>
            <a:srgbClr val="404040"/>
          </a:solidFill>
          <a:latin typeface="Arial" charset="0"/>
        </a:defRPr>
      </a:lvl5pPr>
      <a:lvl6pPr marL="4572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6pPr>
      <a:lvl7pPr marL="9144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7pPr>
      <a:lvl8pPr marL="13716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8pPr>
      <a:lvl9pPr marL="18288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rgbClr val="FFFFFF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6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442913" indent="-250825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2pPr>
      <a:lvl3pPr marL="561975" indent="-1793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3pPr>
      <a:lvl4pPr marL="768350" indent="-2047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Char char="-"/>
        <a:defRPr sz="1600">
          <a:solidFill>
            <a:schemeClr val="tx1"/>
          </a:solidFill>
          <a:latin typeface="+mn-lt"/>
        </a:defRPr>
      </a:lvl4pPr>
      <a:lvl5pPr marL="1225550" indent="-342900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SzPct val="80000"/>
        <a:buChar char="-"/>
        <a:defRPr sz="1600">
          <a:solidFill>
            <a:schemeClr val="tx1"/>
          </a:solidFill>
          <a:latin typeface="+mn-lt"/>
        </a:defRPr>
      </a:lvl5pPr>
      <a:lvl6pPr marL="15081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6pPr>
      <a:lvl7pPr marL="19653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7pPr>
      <a:lvl8pPr marL="24225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8pPr>
      <a:lvl9pPr marL="28797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1968053"/>
            <a:ext cx="9144000" cy="1604963"/>
          </a:xfrm>
        </p:spPr>
        <p:txBody>
          <a:bodyPr/>
          <a:lstStyle/>
          <a:p>
            <a:pPr>
              <a:defRPr/>
            </a:pPr>
            <a:r>
              <a:rPr lang="en-US" altLang="ko-KR" noProof="1" smtClean="0"/>
              <a:t>The Google File System</a:t>
            </a:r>
            <a:br>
              <a:rPr lang="en-US" altLang="ko-KR" noProof="1" smtClean="0"/>
            </a:br>
            <a:r>
              <a:rPr lang="en-US" altLang="ko-KR" sz="2000" noProof="1" smtClean="0"/>
              <a:t> </a:t>
            </a:r>
            <a:r>
              <a:rPr lang="en-US" altLang="ko-KR" noProof="1" smtClean="0"/>
              <a:t/>
            </a:r>
            <a:br>
              <a:rPr lang="en-US" altLang="ko-KR" noProof="1" smtClean="0"/>
            </a:br>
            <a:r>
              <a:rPr lang="en-US" altLang="ko-KR" sz="1800" dirty="0"/>
              <a:t>Sanjay </a:t>
            </a:r>
            <a:r>
              <a:rPr lang="en-US" altLang="ko-KR" sz="1800" dirty="0" err="1"/>
              <a:t>Ghemawat</a:t>
            </a:r>
            <a:r>
              <a:rPr lang="en-US" altLang="ko-KR" sz="1800" dirty="0"/>
              <a:t>, Howard </a:t>
            </a:r>
            <a:r>
              <a:rPr lang="en-US" altLang="ko-KR" sz="1800" dirty="0" err="1"/>
              <a:t>Gobioff</a:t>
            </a:r>
            <a:r>
              <a:rPr lang="en-US" altLang="ko-KR" sz="1800" dirty="0"/>
              <a:t>, and Shun-</a:t>
            </a:r>
            <a:r>
              <a:rPr lang="en-US" altLang="ko-KR" sz="1800" dirty="0" err="1"/>
              <a:t>Tak</a:t>
            </a:r>
            <a:r>
              <a:rPr lang="en-US" altLang="ko-KR" sz="1800" dirty="0"/>
              <a:t> </a:t>
            </a:r>
            <a:r>
              <a:rPr lang="en-US" altLang="ko-KR" sz="1800" dirty="0" smtClean="0"/>
              <a:t>Leung</a:t>
            </a:r>
            <a:r>
              <a:rPr lang="en-US" altLang="ko-KR" sz="3600" dirty="0"/>
              <a:t/>
            </a:r>
            <a:br>
              <a:rPr lang="en-US" altLang="ko-KR" sz="3600" dirty="0"/>
            </a:br>
            <a:r>
              <a:rPr lang="en-US" altLang="ko-KR" sz="1800" dirty="0" smtClean="0"/>
              <a:t>Google</a:t>
            </a:r>
            <a:br>
              <a:rPr lang="en-US" altLang="ko-KR" sz="1800" dirty="0" smtClean="0"/>
            </a:br>
            <a:r>
              <a:rPr lang="en-US" altLang="ko-KR" sz="1800" dirty="0"/>
              <a:t/>
            </a:r>
            <a:br>
              <a:rPr lang="en-US" altLang="ko-KR" sz="1800" dirty="0"/>
            </a:br>
            <a:r>
              <a:rPr lang="en-US" altLang="ko-KR" sz="1800" i="1" dirty="0" smtClean="0"/>
              <a:t>SOSP’03</a:t>
            </a:r>
            <a:r>
              <a:rPr lang="en-US" altLang="ko-KR" sz="1800" i="1" dirty="0"/>
              <a:t>, </a:t>
            </a:r>
            <a:r>
              <a:rPr lang="en-US" altLang="ko-KR" sz="1800" dirty="0"/>
              <a:t>October 19–22, 2003, </a:t>
            </a:r>
            <a:r>
              <a:rPr lang="en-US" altLang="ko-KR" sz="1800" dirty="0" smtClean="0"/>
              <a:t>New </a:t>
            </a:r>
            <a:r>
              <a:rPr lang="en-US" altLang="ko-KR" sz="1800" dirty="0"/>
              <a:t>York, </a:t>
            </a:r>
            <a:r>
              <a:rPr lang="en-US" altLang="ko-KR" sz="1800" dirty="0" smtClean="0"/>
              <a:t>USA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endParaRPr lang="en-US" altLang="ko-KR" sz="2000" noProof="1"/>
          </a:p>
        </p:txBody>
      </p:sp>
      <p:sp>
        <p:nvSpPr>
          <p:cNvPr id="8195" name="부제목 4"/>
          <p:cNvSpPr>
            <a:spLocks noGrp="1"/>
          </p:cNvSpPr>
          <p:nvPr>
            <p:ph type="subTitle" idx="1"/>
          </p:nvPr>
        </p:nvSpPr>
        <p:spPr>
          <a:xfrm>
            <a:off x="0" y="4581128"/>
            <a:ext cx="9144000" cy="1136650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>
                <a:ea typeface="굴림" pitchFamily="50" charset="-127"/>
              </a:rPr>
              <a:t>Hyeon-Gyu</a:t>
            </a:r>
            <a:r>
              <a:rPr lang="en-US" altLang="ko-KR" dirty="0" smtClean="0">
                <a:ea typeface="굴림" pitchFamily="50" charset="-127"/>
              </a:rPr>
              <a:t> Lee, and </a:t>
            </a:r>
            <a:r>
              <a:rPr lang="en-US" altLang="ko-KR" dirty="0" err="1" smtClean="0">
                <a:ea typeface="굴림" pitchFamily="50" charset="-127"/>
              </a:rPr>
              <a:t>Yeong</a:t>
            </a:r>
            <a:r>
              <a:rPr lang="en-US" altLang="ko-KR" dirty="0">
                <a:ea typeface="굴림" pitchFamily="50" charset="-127"/>
              </a:rPr>
              <a:t>-</a:t>
            </a:r>
            <a:r>
              <a:rPr lang="en-US" altLang="ko-KR" dirty="0" smtClean="0">
                <a:ea typeface="굴림" pitchFamily="50" charset="-127"/>
              </a:rPr>
              <a:t>Jae Woo</a:t>
            </a:r>
          </a:p>
          <a:p>
            <a:pPr>
              <a:defRPr/>
            </a:pPr>
            <a:r>
              <a:rPr lang="en-US" altLang="ko-KR" dirty="0" smtClean="0">
                <a:ea typeface="굴림" pitchFamily="50" charset="-127"/>
              </a:rPr>
              <a:t>Memory &amp; Storage Architecture Lab.</a:t>
            </a:r>
            <a:endParaRPr lang="en-US" altLang="ko-KR" dirty="0">
              <a:ea typeface="굴림" pitchFamily="50" charset="-127"/>
            </a:endParaRPr>
          </a:p>
          <a:p>
            <a:pPr>
              <a:defRPr/>
            </a:pPr>
            <a:r>
              <a:rPr lang="en-US" altLang="ko-KR" dirty="0">
                <a:ea typeface="굴림" pitchFamily="50" charset="-127"/>
              </a:rPr>
              <a:t>School of Computer Science and Engineering</a:t>
            </a:r>
          </a:p>
          <a:p>
            <a:pPr>
              <a:defRPr/>
            </a:pPr>
            <a:r>
              <a:rPr lang="en-US" altLang="ko-KR" dirty="0">
                <a:ea typeface="굴림" pitchFamily="50" charset="-127"/>
              </a:rPr>
              <a:t>Seoul National University</a:t>
            </a:r>
            <a:endParaRPr lang="ko-KR" altLang="en-US" dirty="0">
              <a:ea typeface="굴림" pitchFamily="50" charset="-127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Consistency model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4324" y="1090613"/>
            <a:ext cx="8829675" cy="5133975"/>
          </a:xfrm>
        </p:spPr>
        <p:txBody>
          <a:bodyPr/>
          <a:lstStyle/>
          <a:p>
            <a:r>
              <a:rPr lang="en-US" altLang="ko-KR" dirty="0" smtClean="0"/>
              <a:t>GFS has a relaxed consistency model</a:t>
            </a:r>
          </a:p>
          <a:p>
            <a:r>
              <a:rPr lang="en-US" altLang="ko-KR" dirty="0" smtClean="0"/>
              <a:t>Guarantees by GFS</a:t>
            </a:r>
          </a:p>
          <a:p>
            <a:pPr lvl="1"/>
            <a:r>
              <a:rPr lang="en-US" altLang="ko-KR" dirty="0" smtClean="0"/>
              <a:t>File namespace mutations are atomic and are handled in master with locking</a:t>
            </a:r>
          </a:p>
          <a:p>
            <a:pPr lvl="1"/>
            <a:r>
              <a:rPr lang="en-US" altLang="ko-KR" dirty="0" smtClean="0"/>
              <a:t>File region state after mutation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Implications for applications</a:t>
            </a:r>
          </a:p>
          <a:p>
            <a:pPr lvl="1"/>
            <a:r>
              <a:rPr lang="en-US" altLang="ko-KR" dirty="0" smtClean="0"/>
              <a:t>Applications deal with the relaxed consistency model by using appends, checkpointing, and writing self-validating, self-identifying records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2EF88-6045-4665-92E3-93E6BA95BD18}" type="slidenum">
              <a:rPr lang="ko-KR" altLang="en-US" smtClean="0"/>
              <a:pPr>
                <a:defRPr/>
              </a:pPr>
              <a:t>10</a:t>
            </a:fld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644" y="2708920"/>
            <a:ext cx="5580112" cy="174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14460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Outline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2291" name="내용 개체 틀 2"/>
          <p:cNvSpPr>
            <a:spLocks noGrp="1"/>
          </p:cNvSpPr>
          <p:nvPr>
            <p:ph idx="1"/>
          </p:nvPr>
        </p:nvSpPr>
        <p:spPr>
          <a:xfrm>
            <a:off x="314325" y="980728"/>
            <a:ext cx="8524875" cy="5133975"/>
          </a:xfrm>
        </p:spPr>
        <p:txBody>
          <a:bodyPr/>
          <a:lstStyle/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Design overview</a:t>
            </a:r>
          </a:p>
          <a:p>
            <a:r>
              <a:rPr lang="en-US" altLang="ko-KR" dirty="0">
                <a:ea typeface="굴림" panose="020B0600000101010101" pitchFamily="50" charset="-127"/>
              </a:rPr>
              <a:t>System </a:t>
            </a:r>
            <a:r>
              <a:rPr lang="en-US" altLang="ko-KR" dirty="0" smtClean="0">
                <a:ea typeface="굴림" panose="020B0600000101010101" pitchFamily="50" charset="-127"/>
              </a:rPr>
              <a:t>interactions</a:t>
            </a:r>
          </a:p>
          <a:p>
            <a:pPr lvl="1"/>
            <a:r>
              <a:rPr lang="en-US" altLang="ko-KR" dirty="0"/>
              <a:t>Leases and mutation </a:t>
            </a:r>
            <a:r>
              <a:rPr lang="en-US" altLang="ko-KR" dirty="0" smtClean="0"/>
              <a:t>order</a:t>
            </a:r>
          </a:p>
          <a:p>
            <a:pPr lvl="1"/>
            <a:r>
              <a:rPr lang="en-US" altLang="ko-KR" dirty="0"/>
              <a:t>Data </a:t>
            </a:r>
            <a:r>
              <a:rPr lang="en-US" altLang="ko-KR" dirty="0" smtClean="0"/>
              <a:t>flow</a:t>
            </a:r>
          </a:p>
          <a:p>
            <a:pPr lvl="1"/>
            <a:r>
              <a:rPr lang="en-US" altLang="ko-KR" dirty="0"/>
              <a:t>Atomic record </a:t>
            </a:r>
            <a:r>
              <a:rPr lang="en-US" altLang="ko-KR" dirty="0" smtClean="0"/>
              <a:t>appends</a:t>
            </a:r>
          </a:p>
          <a:p>
            <a:pPr lvl="1"/>
            <a:r>
              <a:rPr lang="en-US" altLang="ko-KR" dirty="0"/>
              <a:t>Snapshot</a:t>
            </a:r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Master </a:t>
            </a:r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operation</a:t>
            </a:r>
          </a:p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Fault </a:t>
            </a:r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tolerance</a:t>
            </a:r>
            <a:endParaRPr lang="en-US" altLang="ko-KR" dirty="0">
              <a:solidFill>
                <a:schemeClr val="bg1">
                  <a:lumMod val="75000"/>
                </a:schemeClr>
              </a:solidFill>
              <a:ea typeface="굴림" panose="020B0600000101010101" pitchFamily="50" charset="-127"/>
            </a:endParaRPr>
          </a:p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Measurements</a:t>
            </a:r>
          </a:p>
          <a:p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Conclusion</a:t>
            </a:r>
            <a:endParaRPr lang="en-US" altLang="ko-KR" dirty="0">
              <a:solidFill>
                <a:schemeClr val="bg1">
                  <a:lumMod val="75000"/>
                </a:schemeClr>
              </a:solidFill>
              <a:ea typeface="굴림" panose="020B0600000101010101" pitchFamily="50" charset="-127"/>
            </a:endParaRPr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accent1"/>
              </a:buClr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B7C63E7-FB0C-4909-929E-71E9B7AF3897}" type="slidenum">
              <a:rPr lang="ko-KR" altLang="en-US" sz="1200" b="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ko-KR" altLang="en-US" sz="1200" b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1987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Leases and mutation order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4324" y="1090613"/>
            <a:ext cx="8829675" cy="5133975"/>
          </a:xfrm>
        </p:spPr>
        <p:txBody>
          <a:bodyPr/>
          <a:lstStyle/>
          <a:p>
            <a:r>
              <a:rPr lang="en-US" altLang="ko-KR" dirty="0"/>
              <a:t>M</a:t>
            </a:r>
            <a:r>
              <a:rPr lang="en-US" altLang="ko-KR" dirty="0" smtClean="0"/>
              <a:t>utation is performed at all chunk’s replicas using leases to maintain a consistent mutation order across replicas</a:t>
            </a:r>
          </a:p>
          <a:p>
            <a:pPr lvl="1"/>
            <a:r>
              <a:rPr lang="en-US" altLang="ko-KR" dirty="0" smtClean="0"/>
              <a:t>Master grants a chunk lease to one of the replicas, called primary</a:t>
            </a:r>
            <a:endParaRPr lang="en-US" altLang="ko-KR" dirty="0"/>
          </a:p>
          <a:p>
            <a:pPr lvl="1"/>
            <a:r>
              <a:rPr lang="en-US" altLang="ko-KR" dirty="0" smtClean="0"/>
              <a:t>Primary picks a serial order for all mutations to the chunk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2EF88-6045-4665-92E3-93E6BA95BD18}" type="slidenum">
              <a:rPr lang="ko-KR" altLang="en-US" smtClean="0"/>
              <a:pPr>
                <a:defRPr/>
              </a:pPr>
              <a:t>12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6994" y="2715047"/>
            <a:ext cx="4275411" cy="3509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16008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 flow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4324" y="1090613"/>
            <a:ext cx="8829675" cy="5133975"/>
          </a:xfrm>
        </p:spPr>
        <p:txBody>
          <a:bodyPr/>
          <a:lstStyle/>
          <a:p>
            <a:r>
              <a:rPr lang="en-US" altLang="ko-KR" dirty="0" smtClean="0"/>
              <a:t>GFS decouples the data flow from the control flow</a:t>
            </a:r>
          </a:p>
          <a:p>
            <a:r>
              <a:rPr lang="en-US" altLang="ko-KR" dirty="0" smtClean="0"/>
              <a:t>Each machine forwards the data to the “closest” machine in the network topology that has not received it</a:t>
            </a:r>
          </a:p>
          <a:p>
            <a:pPr lvl="1"/>
            <a:r>
              <a:rPr lang="en-US" altLang="ko-KR" dirty="0" smtClean="0"/>
              <a:t>Distances can be estimated from IP addresses</a:t>
            </a:r>
          </a:p>
          <a:p>
            <a:r>
              <a:rPr lang="en-US" altLang="ko-KR" dirty="0" smtClean="0"/>
              <a:t>GFS minimizes the latency by pipelining the data transfer over TCP connections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2EF88-6045-4665-92E3-93E6BA95BD18}" type="slidenum">
              <a:rPr lang="ko-KR" altLang="en-US" smtClean="0"/>
              <a:pPr>
                <a:defRPr/>
              </a:pPr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401735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Atomic record appends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4324" y="1090613"/>
            <a:ext cx="8540751" cy="5133975"/>
          </a:xfrm>
        </p:spPr>
        <p:txBody>
          <a:bodyPr/>
          <a:lstStyle/>
          <a:p>
            <a:r>
              <a:rPr lang="en-US" altLang="ko-KR" dirty="0" smtClean="0"/>
              <a:t>GFS appends the data to the file at least once atomically</a:t>
            </a:r>
            <a:r>
              <a:rPr lang="en-US" altLang="ko-KR" dirty="0"/>
              <a:t> </a:t>
            </a:r>
            <a:r>
              <a:rPr lang="en-US" altLang="ko-KR" dirty="0" smtClean="0"/>
              <a:t>at an offset of GFS’s choosing and returns that offset to the client</a:t>
            </a:r>
          </a:p>
          <a:p>
            <a:r>
              <a:rPr lang="en-US" altLang="ko-KR" dirty="0" smtClean="0"/>
              <a:t>Algorithm of atomic </a:t>
            </a:r>
            <a:r>
              <a:rPr lang="en-US" altLang="ko-KR" dirty="0"/>
              <a:t>record append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Client pushes the data to all replicas of the last chunk of the file</a:t>
            </a:r>
          </a:p>
          <a:p>
            <a:pPr lvl="1"/>
            <a:r>
              <a:rPr lang="en-US" altLang="ko-KR" dirty="0" smtClean="0"/>
              <a:t>Client sends the append request to the primary</a:t>
            </a:r>
          </a:p>
          <a:p>
            <a:pPr lvl="1"/>
            <a:r>
              <a:rPr lang="en-US" altLang="ko-KR" dirty="0" smtClean="0"/>
              <a:t>Primary checks to see if data causes chunk to exceed the maximum size</a:t>
            </a:r>
          </a:p>
          <a:p>
            <a:pPr lvl="2"/>
            <a:r>
              <a:rPr lang="en-US" altLang="ko-KR" dirty="0" smtClean="0"/>
              <a:t>If so, pads chunk to the maximum size and tells secondaries to do same,</a:t>
            </a:r>
            <a:br>
              <a:rPr lang="en-US" altLang="ko-KR" dirty="0" smtClean="0"/>
            </a:br>
            <a:r>
              <a:rPr lang="en-US" altLang="ko-KR" dirty="0" smtClean="0"/>
              <a:t>then tells client to retry on the next chunk</a:t>
            </a:r>
          </a:p>
          <a:p>
            <a:pPr lvl="2"/>
            <a:r>
              <a:rPr lang="en-US" altLang="ko-KR" dirty="0" smtClean="0"/>
              <a:t>If the record fits, primary appends data to its replica, tells secondaries to write at the exact offset where it has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2EF88-6045-4665-92E3-93E6BA95BD18}" type="slidenum">
              <a:rPr lang="ko-KR" altLang="en-US" smtClean="0"/>
              <a:pPr>
                <a:defRPr/>
              </a:pPr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81146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Snapshot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4324" y="1090613"/>
            <a:ext cx="8540751" cy="5133975"/>
          </a:xfrm>
        </p:spPr>
        <p:txBody>
          <a:bodyPr/>
          <a:lstStyle/>
          <a:p>
            <a:r>
              <a:rPr lang="en-US" altLang="ko-KR" dirty="0" smtClean="0"/>
              <a:t>Snapshot operation makes a copy of a file or a directory tree almost instantaneously</a:t>
            </a:r>
          </a:p>
          <a:p>
            <a:r>
              <a:rPr lang="en-US" altLang="ko-KR" dirty="0" smtClean="0"/>
              <a:t>GFS uses copy-on-write technique to implement snapshots</a:t>
            </a:r>
          </a:p>
          <a:p>
            <a:pPr lvl="1"/>
            <a:r>
              <a:rPr lang="en-US" altLang="ko-KR" dirty="0" smtClean="0"/>
              <a:t>Revokes any outstanding leases on the chunks to snapshot</a:t>
            </a:r>
          </a:p>
          <a:p>
            <a:pPr lvl="1"/>
            <a:r>
              <a:rPr lang="en-US" altLang="ko-KR" dirty="0" smtClean="0"/>
              <a:t>Logs the snapshot operation to disk and duplicates the metadata</a:t>
            </a:r>
          </a:p>
          <a:p>
            <a:pPr lvl="1"/>
            <a:r>
              <a:rPr lang="en-US" altLang="ko-KR" dirty="0" smtClean="0"/>
              <a:t>If a client wants to write, creates a new chunk and tells secondaries to do same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2EF88-6045-4665-92E3-93E6BA95BD18}" type="slidenum">
              <a:rPr lang="ko-KR" altLang="en-US" smtClean="0"/>
              <a:pPr>
                <a:defRPr/>
              </a:pPr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2071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Outline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12291" name="내용 개체 틀 2"/>
          <p:cNvSpPr>
            <a:spLocks noGrp="1"/>
          </p:cNvSpPr>
          <p:nvPr>
            <p:ph idx="1"/>
          </p:nvPr>
        </p:nvSpPr>
        <p:spPr>
          <a:xfrm>
            <a:off x="314325" y="980728"/>
            <a:ext cx="8524875" cy="5133975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Design overview</a:t>
            </a:r>
          </a:p>
          <a:p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System interactions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Master operation</a:t>
            </a:r>
          </a:p>
          <a:p>
            <a:pPr lvl="1"/>
            <a:r>
              <a:rPr lang="en-US" altLang="ko-KR" dirty="0"/>
              <a:t>Namespace management and </a:t>
            </a:r>
            <a:r>
              <a:rPr lang="en-US" altLang="ko-KR" dirty="0" smtClean="0"/>
              <a:t>locking</a:t>
            </a:r>
          </a:p>
          <a:p>
            <a:pPr lvl="1"/>
            <a:r>
              <a:rPr lang="en-US" altLang="ko-KR" dirty="0" smtClean="0"/>
              <a:t>Replicas</a:t>
            </a:r>
          </a:p>
          <a:p>
            <a:pPr lvl="1"/>
            <a:r>
              <a:rPr lang="en-US" altLang="ko-KR" dirty="0"/>
              <a:t>Garbage collection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Fault </a:t>
            </a:r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tolerance</a:t>
            </a:r>
            <a:endParaRPr lang="en-US" altLang="ko-KR" dirty="0">
              <a:solidFill>
                <a:schemeClr val="bg1">
                  <a:lumMod val="75000"/>
                </a:schemeClr>
              </a:solidFill>
              <a:ea typeface="굴림" panose="020B0600000101010101" pitchFamily="50" charset="-127"/>
            </a:endParaRPr>
          </a:p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Measurements</a:t>
            </a:r>
          </a:p>
          <a:p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Conclusion</a:t>
            </a:r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accent1"/>
              </a:buClr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B7C63E7-FB0C-4909-929E-71E9B7AF3897}" type="slidenum">
              <a:rPr lang="ko-KR" altLang="en-US" sz="1200" b="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ko-KR" altLang="en-US" sz="1200" b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1951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Namespace management and locking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4324" y="1090613"/>
            <a:ext cx="8540751" cy="5133975"/>
          </a:xfrm>
        </p:spPr>
        <p:txBody>
          <a:bodyPr/>
          <a:lstStyle/>
          <a:p>
            <a:r>
              <a:rPr lang="en-US" altLang="ko-KR" dirty="0" smtClean="0"/>
              <a:t>GFS allows multiple operations to be active and uses locks to ensure serialization</a:t>
            </a:r>
          </a:p>
          <a:p>
            <a:r>
              <a:rPr lang="en-US" altLang="ko-KR" dirty="0" smtClean="0"/>
              <a:t>Namespace is represented as a lookup table mapping full pathnames to metadata</a:t>
            </a:r>
          </a:p>
          <a:p>
            <a:pPr lvl="1"/>
            <a:r>
              <a:rPr lang="en-US" altLang="ko-KR" dirty="0" smtClean="0"/>
              <a:t>Represented as a tree in memory with prefix compression</a:t>
            </a:r>
          </a:p>
          <a:p>
            <a:r>
              <a:rPr lang="en-US" altLang="ko-KR" dirty="0" smtClean="0"/>
              <a:t>Each node has an associated read-write lock and each master operation acquires locks before it runs</a:t>
            </a:r>
          </a:p>
          <a:p>
            <a:r>
              <a:rPr lang="en-US" altLang="ko-KR" dirty="0" smtClean="0"/>
              <a:t>Locks are acquired in a total order to prevent deadlock</a:t>
            </a:r>
          </a:p>
          <a:p>
            <a:pPr lvl="1"/>
            <a:r>
              <a:rPr lang="en-US" altLang="ko-KR" dirty="0" smtClean="0"/>
              <a:t>Ordered by level in the namespace tree and lexicographically in the same level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2EF88-6045-4665-92E3-93E6BA95BD18}" type="slidenum">
              <a:rPr lang="ko-KR" altLang="en-US" smtClean="0"/>
              <a:pPr>
                <a:defRPr/>
              </a:pPr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12575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Replicas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4324" y="1090613"/>
            <a:ext cx="8540751" cy="5133975"/>
          </a:xfrm>
        </p:spPr>
        <p:txBody>
          <a:bodyPr/>
          <a:lstStyle/>
          <a:p>
            <a:r>
              <a:rPr lang="en-US" altLang="ko-KR" dirty="0" smtClean="0"/>
              <a:t>GFS spreads chunk replicas across racks</a:t>
            </a:r>
          </a:p>
          <a:p>
            <a:pPr lvl="1"/>
            <a:r>
              <a:rPr lang="en-US" altLang="ko-KR" dirty="0" smtClean="0"/>
              <a:t>This ensures that some replicas will survive even if an entire rack is damaged</a:t>
            </a:r>
          </a:p>
          <a:p>
            <a:pPr lvl="1"/>
            <a:r>
              <a:rPr lang="en-US" altLang="ko-KR" dirty="0" smtClean="0"/>
              <a:t>This can exploit the aggregate bandwidth of multiple racks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Replicas are created for chunk creation, re-replication, and rebalancing</a:t>
            </a:r>
          </a:p>
          <a:p>
            <a:pPr lvl="1"/>
            <a:r>
              <a:rPr lang="en-US" altLang="ko-KR" dirty="0"/>
              <a:t>P</a:t>
            </a:r>
            <a:r>
              <a:rPr lang="en-US" altLang="ko-KR" dirty="0" smtClean="0"/>
              <a:t>laces new replicas on chunkservers with below-average disk space utilization</a:t>
            </a:r>
          </a:p>
          <a:p>
            <a:pPr lvl="1"/>
            <a:r>
              <a:rPr lang="en-US" altLang="ko-KR" dirty="0"/>
              <a:t>R</a:t>
            </a:r>
            <a:r>
              <a:rPr lang="en-US" altLang="ko-KR" dirty="0" smtClean="0"/>
              <a:t>e-replicates a chunk when the number of available replicas falls below a user-specified goal</a:t>
            </a:r>
          </a:p>
          <a:p>
            <a:pPr lvl="1"/>
            <a:r>
              <a:rPr lang="en-US" altLang="ko-KR" dirty="0"/>
              <a:t>R</a:t>
            </a:r>
            <a:r>
              <a:rPr lang="en-US" altLang="ko-KR" dirty="0" smtClean="0"/>
              <a:t>ebalances replicas periodically for better disk space and load balancing</a:t>
            </a:r>
          </a:p>
          <a:p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2EF88-6045-4665-92E3-93E6BA95BD18}" type="slidenum">
              <a:rPr lang="ko-KR" altLang="en-US" smtClean="0"/>
              <a:pPr>
                <a:defRPr/>
              </a:pPr>
              <a:t>18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758186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Garbage collection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4324" y="1090613"/>
            <a:ext cx="8540751" cy="5133975"/>
          </a:xfrm>
        </p:spPr>
        <p:txBody>
          <a:bodyPr/>
          <a:lstStyle/>
          <a:p>
            <a:r>
              <a:rPr lang="en-US" altLang="ko-KR" dirty="0" smtClean="0"/>
              <a:t>GFS reclaims the storage for deleted files lazily via garbage collection at the file and chunk levels</a:t>
            </a:r>
          </a:p>
          <a:p>
            <a:pPr lvl="1"/>
            <a:r>
              <a:rPr lang="en-US" altLang="ko-KR" dirty="0" smtClean="0"/>
              <a:t>File level</a:t>
            </a:r>
          </a:p>
          <a:p>
            <a:pPr lvl="2"/>
            <a:r>
              <a:rPr lang="en-US" altLang="ko-KR" dirty="0" smtClean="0"/>
              <a:t>When a file is deleted, master logs the deletion and renames the file to a hidden name that includes the deletion timestamp</a:t>
            </a:r>
          </a:p>
          <a:p>
            <a:pPr lvl="2"/>
            <a:r>
              <a:rPr lang="en-US" altLang="ko-KR" dirty="0" smtClean="0"/>
              <a:t>During the master’s scan, hidden files are removed if they have existed for more than 3 days</a:t>
            </a:r>
          </a:p>
          <a:p>
            <a:pPr lvl="1"/>
            <a:r>
              <a:rPr lang="en-US" altLang="ko-KR" dirty="0" smtClean="0"/>
              <a:t>Chunk level</a:t>
            </a:r>
            <a:endParaRPr lang="en-US" altLang="ko-KR" dirty="0"/>
          </a:p>
          <a:p>
            <a:pPr lvl="2"/>
            <a:r>
              <a:rPr lang="en-US" altLang="ko-KR" dirty="0" smtClean="0"/>
              <a:t>Each chunkserver reports a subset of chunks it has and master identifies and replies with orphaned chunks</a:t>
            </a:r>
          </a:p>
          <a:p>
            <a:pPr lvl="2"/>
            <a:r>
              <a:rPr lang="en-US" altLang="ko-KR" dirty="0" smtClean="0"/>
              <a:t>Each chunkserver deletes orphaned chunks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2EF88-6045-4665-92E3-93E6BA95BD18}" type="slidenum">
              <a:rPr lang="ko-KR" altLang="en-US" smtClean="0"/>
              <a:pPr>
                <a:defRPr/>
              </a:pPr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56705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50" charset="-127"/>
              </a:rPr>
              <a:t>Outline</a:t>
            </a:r>
            <a:endParaRPr lang="ko-KR" altLang="en-US" smtClean="0">
              <a:ea typeface="굴림" panose="020B0600000101010101" pitchFamily="50" charset="-127"/>
            </a:endParaRPr>
          </a:p>
        </p:txBody>
      </p:sp>
      <p:sp>
        <p:nvSpPr>
          <p:cNvPr id="12291" name="내용 개체 틀 2"/>
          <p:cNvSpPr>
            <a:spLocks noGrp="1"/>
          </p:cNvSpPr>
          <p:nvPr>
            <p:ph idx="1"/>
          </p:nvPr>
        </p:nvSpPr>
        <p:spPr>
          <a:xfrm>
            <a:off x="314325" y="980728"/>
            <a:ext cx="8524875" cy="5133975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Design </a:t>
            </a:r>
            <a:r>
              <a:rPr lang="en-US" altLang="ko-KR" dirty="0" smtClean="0">
                <a:ea typeface="굴림" panose="020B0600000101010101" pitchFamily="50" charset="-127"/>
              </a:rPr>
              <a:t>overview</a:t>
            </a:r>
          </a:p>
          <a:p>
            <a:pPr lvl="1"/>
            <a:r>
              <a:rPr lang="en-US" altLang="ko-KR" dirty="0" smtClean="0"/>
              <a:t>Assumptions</a:t>
            </a:r>
          </a:p>
          <a:p>
            <a:pPr lvl="1"/>
            <a:r>
              <a:rPr lang="en-US" altLang="ko-KR" dirty="0" smtClean="0"/>
              <a:t>Interface</a:t>
            </a:r>
          </a:p>
          <a:p>
            <a:pPr lvl="1"/>
            <a:r>
              <a:rPr lang="en-US" altLang="ko-KR" dirty="0" smtClean="0"/>
              <a:t>Architecture</a:t>
            </a:r>
          </a:p>
          <a:p>
            <a:pPr lvl="1"/>
            <a:r>
              <a:rPr lang="en-US" altLang="ko-KR" dirty="0" smtClean="0"/>
              <a:t>Single master</a:t>
            </a:r>
          </a:p>
          <a:p>
            <a:pPr lvl="1"/>
            <a:r>
              <a:rPr lang="en-US" altLang="ko-KR" dirty="0" smtClean="0"/>
              <a:t>Chunk size</a:t>
            </a:r>
          </a:p>
          <a:p>
            <a:pPr lvl="1"/>
            <a:r>
              <a:rPr lang="en-US" altLang="ko-KR" dirty="0" smtClean="0"/>
              <a:t>Metadata</a:t>
            </a:r>
          </a:p>
          <a:p>
            <a:pPr lvl="1"/>
            <a:r>
              <a:rPr lang="en-US" altLang="ko-KR" dirty="0"/>
              <a:t>Consistency model</a:t>
            </a:r>
            <a:endParaRPr lang="en-US" altLang="ko-KR" dirty="0">
              <a:ea typeface="굴림" panose="020B0600000101010101" pitchFamily="50" charset="-127"/>
            </a:endParaRPr>
          </a:p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System interactions</a:t>
            </a:r>
          </a:p>
          <a:p>
            <a:r>
              <a:rPr lang="en-US" altLang="ko-KR" dirty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Master </a:t>
            </a:r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operation</a:t>
            </a:r>
          </a:p>
          <a:p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Fault tolerance</a:t>
            </a:r>
          </a:p>
          <a:p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Measurements</a:t>
            </a:r>
            <a:endParaRPr lang="en-US" altLang="ko-KR" dirty="0">
              <a:solidFill>
                <a:schemeClr val="bg1">
                  <a:lumMod val="75000"/>
                </a:schemeClr>
              </a:solidFill>
              <a:ea typeface="굴림" panose="020B0600000101010101" pitchFamily="50" charset="-127"/>
            </a:endParaRPr>
          </a:p>
          <a:p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Conclusion</a:t>
            </a:r>
            <a:endParaRPr lang="en-US" altLang="ko-KR" dirty="0">
              <a:solidFill>
                <a:schemeClr val="bg1">
                  <a:lumMod val="75000"/>
                </a:schemeClr>
              </a:solidFill>
              <a:ea typeface="굴림" panose="020B0600000101010101" pitchFamily="50" charset="-127"/>
            </a:endParaRPr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accent1"/>
              </a:buClr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B7C63E7-FB0C-4909-929E-71E9B7AF3897}" type="slidenum">
              <a:rPr lang="ko-KR" altLang="en-US" sz="1200" b="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ko-KR" altLang="en-US" sz="1200" b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Outline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12291" name="내용 개체 틀 2"/>
          <p:cNvSpPr>
            <a:spLocks noGrp="1"/>
          </p:cNvSpPr>
          <p:nvPr>
            <p:ph idx="1"/>
          </p:nvPr>
        </p:nvSpPr>
        <p:spPr>
          <a:xfrm>
            <a:off x="314325" y="980728"/>
            <a:ext cx="8524875" cy="5133975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Design overview</a:t>
            </a:r>
          </a:p>
          <a:p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System interactions</a:t>
            </a:r>
          </a:p>
          <a:p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Master operation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Fault tolerance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High availability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Data integrity</a:t>
            </a:r>
          </a:p>
          <a:p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Measurements </a:t>
            </a:r>
          </a:p>
          <a:p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Conclusion</a:t>
            </a:r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accent1"/>
              </a:buClr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B7C63E7-FB0C-4909-929E-71E9B7AF3897}" type="slidenum">
              <a:rPr lang="ko-KR" altLang="en-US" sz="1200" b="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ko-KR" altLang="en-US" sz="1200" b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1079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High availability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4324" y="1090613"/>
            <a:ext cx="8650164" cy="5133975"/>
          </a:xfrm>
        </p:spPr>
        <p:txBody>
          <a:bodyPr/>
          <a:lstStyle/>
          <a:p>
            <a:r>
              <a:rPr lang="en-US" altLang="ko-KR" dirty="0" smtClean="0"/>
              <a:t>Fast recovery</a:t>
            </a:r>
          </a:p>
          <a:p>
            <a:pPr lvl="1"/>
            <a:r>
              <a:rPr lang="en-US" altLang="ko-KR" dirty="0" smtClean="0"/>
              <a:t>Master and chunkserver are designed to restore their state and start in seconds</a:t>
            </a:r>
          </a:p>
          <a:p>
            <a:r>
              <a:rPr lang="en-US" altLang="ko-KR" dirty="0" smtClean="0"/>
              <a:t>Chunk replication</a:t>
            </a:r>
          </a:p>
          <a:p>
            <a:pPr lvl="1"/>
            <a:r>
              <a:rPr lang="en-US" altLang="ko-KR" dirty="0" smtClean="0"/>
              <a:t>Each chunk is replicated on multiple chunkservers on different racks</a:t>
            </a:r>
          </a:p>
          <a:p>
            <a:pPr lvl="1"/>
            <a:r>
              <a:rPr lang="en-US" altLang="ko-KR" dirty="0" smtClean="0"/>
              <a:t>Users can specify different replication levels</a:t>
            </a:r>
          </a:p>
          <a:p>
            <a:pPr lvl="2"/>
            <a:r>
              <a:rPr lang="en-US" altLang="ko-KR" dirty="0" smtClean="0"/>
              <a:t>The default is 3</a:t>
            </a:r>
          </a:p>
          <a:p>
            <a:r>
              <a:rPr lang="en-US" altLang="ko-KR" dirty="0" smtClean="0"/>
              <a:t>Master replication</a:t>
            </a:r>
          </a:p>
          <a:p>
            <a:pPr lvl="1"/>
            <a:r>
              <a:rPr lang="en-US" altLang="ko-KR" dirty="0" smtClean="0"/>
              <a:t>Operation logs and checkpoints are replicated on multiple machines</a:t>
            </a:r>
          </a:p>
          <a:p>
            <a:pPr lvl="1"/>
            <a:r>
              <a:rPr lang="en-US" altLang="ko-KR" dirty="0" smtClean="0"/>
              <a:t>One master process is in charge of all mutations and background activities</a:t>
            </a:r>
          </a:p>
          <a:p>
            <a:pPr lvl="1"/>
            <a:r>
              <a:rPr lang="en-US" altLang="ko-KR" dirty="0" smtClean="0"/>
              <a:t>Shadow masters provide read-only access to the file system when the primary master is down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2EF88-6045-4665-92E3-93E6BA95BD18}" type="slidenum">
              <a:rPr lang="ko-KR" altLang="en-US" smtClean="0"/>
              <a:pPr>
                <a:defRPr/>
              </a:pPr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05614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 integrity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4324" y="1090613"/>
            <a:ext cx="8650164" cy="5133975"/>
          </a:xfrm>
        </p:spPr>
        <p:txBody>
          <a:bodyPr/>
          <a:lstStyle/>
          <a:p>
            <a:r>
              <a:rPr lang="en-US" altLang="ko-KR" dirty="0" smtClean="0"/>
              <a:t>Each chunkserver uses checksumming to detect data corruption</a:t>
            </a:r>
          </a:p>
          <a:p>
            <a:pPr lvl="1"/>
            <a:r>
              <a:rPr lang="en-US" altLang="ko-KR" dirty="0" smtClean="0"/>
              <a:t>A chunk is broken up into 64 KB blocks</a:t>
            </a:r>
          </a:p>
          <a:p>
            <a:pPr lvl="1"/>
            <a:r>
              <a:rPr lang="en-US" altLang="ko-KR" dirty="0" smtClean="0"/>
              <a:t>Each block has a corresponding 32 bit checksum</a:t>
            </a:r>
          </a:p>
          <a:p>
            <a:r>
              <a:rPr lang="en-US" altLang="ko-KR" dirty="0" smtClean="0"/>
              <a:t>Chunkserver verifies the checksum of data blocks for reads</a:t>
            </a:r>
          </a:p>
          <a:p>
            <a:r>
              <a:rPr lang="en-US" altLang="ko-KR" dirty="0" smtClean="0"/>
              <a:t>During idle period, chunkservers scan and verify the inactive chunks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2EF88-6045-4665-92E3-93E6BA95BD18}" type="slidenum">
              <a:rPr lang="ko-KR" altLang="en-US" smtClean="0"/>
              <a:pPr>
                <a:defRPr/>
              </a:pPr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15052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Outline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12291" name="내용 개체 틀 2"/>
          <p:cNvSpPr>
            <a:spLocks noGrp="1"/>
          </p:cNvSpPr>
          <p:nvPr>
            <p:ph idx="1"/>
          </p:nvPr>
        </p:nvSpPr>
        <p:spPr>
          <a:xfrm>
            <a:off x="314325" y="980728"/>
            <a:ext cx="8524875" cy="5133975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Design overview</a:t>
            </a:r>
          </a:p>
          <a:p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System interactions</a:t>
            </a:r>
          </a:p>
          <a:p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Master operation</a:t>
            </a:r>
          </a:p>
          <a:p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Fault tolerance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Measurements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Micro-benchmarks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Real world clusters</a:t>
            </a:r>
          </a:p>
          <a:p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Conclusion</a:t>
            </a:r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accent1"/>
              </a:buClr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B7C63E7-FB0C-4909-929E-71E9B7AF3897}" type="slidenum">
              <a:rPr lang="ko-KR" altLang="en-US" sz="1200" b="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ko-KR" altLang="en-US" sz="1200" b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87686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Micro-benchmarks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4324" y="1090613"/>
            <a:ext cx="8650164" cy="5133975"/>
          </a:xfrm>
        </p:spPr>
        <p:txBody>
          <a:bodyPr/>
          <a:lstStyle/>
          <a:p>
            <a:r>
              <a:rPr lang="en-US" altLang="ko-KR" dirty="0" smtClean="0"/>
              <a:t>Test environment</a:t>
            </a:r>
          </a:p>
          <a:p>
            <a:pPr lvl="1"/>
            <a:r>
              <a:rPr lang="en-US" altLang="ko-KR" dirty="0" smtClean="0"/>
              <a:t>GFS cluster consists of 1 master with 2 replicas, 16 chunkservers, and 16 clients</a:t>
            </a:r>
          </a:p>
          <a:p>
            <a:pPr lvl="1"/>
            <a:r>
              <a:rPr lang="en-US" altLang="ko-KR" dirty="0" smtClean="0"/>
              <a:t>Each machine</a:t>
            </a:r>
          </a:p>
          <a:p>
            <a:pPr lvl="2"/>
            <a:r>
              <a:rPr lang="en-US" altLang="ko-KR" dirty="0" smtClean="0"/>
              <a:t>Dual 1.4 GHz PIII processor</a:t>
            </a:r>
          </a:p>
          <a:p>
            <a:pPr lvl="2"/>
            <a:r>
              <a:rPr lang="en-US" altLang="ko-KR" dirty="0" smtClean="0"/>
              <a:t>2 GB memory</a:t>
            </a:r>
          </a:p>
          <a:p>
            <a:pPr lvl="2"/>
            <a:r>
              <a:rPr lang="en-US" altLang="ko-KR" dirty="0" smtClean="0"/>
              <a:t>2 * 80 GB 5400 RPM HDD</a:t>
            </a:r>
          </a:p>
          <a:p>
            <a:pPr lvl="2"/>
            <a:r>
              <a:rPr lang="en-US" altLang="ko-KR" dirty="0" smtClean="0"/>
              <a:t>100 Mbps full-duplex </a:t>
            </a:r>
            <a:r>
              <a:rPr lang="en-US" altLang="ko-KR" dirty="0" smtClean="0"/>
              <a:t>Ethernet 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2EF88-6045-4665-92E3-93E6BA95BD18}" type="slidenum">
              <a:rPr lang="ko-KR" altLang="en-US" smtClean="0"/>
              <a:pPr>
                <a:defRPr/>
              </a:pPr>
              <a:t>24</a:t>
            </a:fld>
            <a:endParaRPr lang="ko-KR" altLang="en-US"/>
          </a:p>
        </p:txBody>
      </p:sp>
      <p:sp>
        <p:nvSpPr>
          <p:cNvPr id="6" name="모서리가 둥근 직사각형 5"/>
          <p:cNvSpPr>
            <a:spLocks/>
          </p:cNvSpPr>
          <p:nvPr/>
        </p:nvSpPr>
        <p:spPr bwMode="auto">
          <a:xfrm>
            <a:off x="1806984" y="3626164"/>
            <a:ext cx="1188000" cy="7632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50800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dirty="0" smtClean="0"/>
              <a:t>Replica</a:t>
            </a:r>
          </a:p>
        </p:txBody>
      </p:sp>
      <p:sp>
        <p:nvSpPr>
          <p:cNvPr id="7" name="모서리가 둥근 직사각형 6"/>
          <p:cNvSpPr>
            <a:spLocks/>
          </p:cNvSpPr>
          <p:nvPr/>
        </p:nvSpPr>
        <p:spPr bwMode="auto">
          <a:xfrm>
            <a:off x="1806984" y="5546120"/>
            <a:ext cx="1188000" cy="7632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 w="50800">
            <a:solidFill>
              <a:schemeClr val="bg1">
                <a:lumMod val="8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dirty="0" smtClean="0"/>
              <a:t>Replica</a:t>
            </a:r>
          </a:p>
        </p:txBody>
      </p:sp>
      <p:sp>
        <p:nvSpPr>
          <p:cNvPr id="12" name="모서리가 둥근 직사각형 11"/>
          <p:cNvSpPr>
            <a:spLocks/>
          </p:cNvSpPr>
          <p:nvPr/>
        </p:nvSpPr>
        <p:spPr bwMode="auto">
          <a:xfrm>
            <a:off x="6357864" y="3626164"/>
            <a:ext cx="1188000" cy="763200"/>
          </a:xfrm>
          <a:prstGeom prst="roundRect">
            <a:avLst/>
          </a:prstGeom>
          <a:solidFill>
            <a:srgbClr val="00B0F0"/>
          </a:solidFill>
          <a:ln w="50800">
            <a:solidFill>
              <a:schemeClr val="accent5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dirty="0" smtClean="0"/>
              <a:t>Client</a:t>
            </a:r>
            <a:br>
              <a:rPr lang="en-US" altLang="ko-KR" sz="1400" dirty="0" smtClean="0"/>
            </a:br>
            <a:r>
              <a:rPr lang="en-US" altLang="ko-KR" sz="1400" dirty="0" smtClean="0"/>
              <a:t>#0</a:t>
            </a:r>
          </a:p>
        </p:txBody>
      </p:sp>
      <p:sp>
        <p:nvSpPr>
          <p:cNvPr id="13" name="모서리가 둥근 직사각형 12"/>
          <p:cNvSpPr>
            <a:spLocks/>
          </p:cNvSpPr>
          <p:nvPr/>
        </p:nvSpPr>
        <p:spPr bwMode="auto">
          <a:xfrm>
            <a:off x="6357864" y="5546120"/>
            <a:ext cx="1188000" cy="763200"/>
          </a:xfrm>
          <a:prstGeom prst="roundRect">
            <a:avLst/>
          </a:prstGeom>
          <a:solidFill>
            <a:srgbClr val="00B0F0"/>
          </a:solidFill>
          <a:ln w="50800">
            <a:solidFill>
              <a:schemeClr val="accent5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dirty="0" smtClean="0"/>
              <a:t>Client</a:t>
            </a:r>
            <a:br>
              <a:rPr lang="en-US" altLang="ko-KR" sz="1400" dirty="0" smtClean="0"/>
            </a:br>
            <a:r>
              <a:rPr lang="en-US" altLang="ko-KR" sz="1400" dirty="0" smtClean="0"/>
              <a:t>#15</a:t>
            </a:r>
          </a:p>
        </p:txBody>
      </p:sp>
      <p:cxnSp>
        <p:nvCxnSpPr>
          <p:cNvPr id="20" name="직선 연결선[R] 19"/>
          <p:cNvCxnSpPr>
            <a:stCxn id="5" idx="3"/>
            <a:endCxn id="8" idx="1"/>
          </p:cNvCxnSpPr>
          <p:nvPr/>
        </p:nvCxnSpPr>
        <p:spPr bwMode="auto">
          <a:xfrm flipV="1">
            <a:off x="2994984" y="4007764"/>
            <a:ext cx="1087440" cy="95997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직선 연결선[R] 21"/>
          <p:cNvCxnSpPr>
            <a:stCxn id="5" idx="3"/>
            <a:endCxn id="9" idx="1"/>
          </p:cNvCxnSpPr>
          <p:nvPr/>
        </p:nvCxnSpPr>
        <p:spPr bwMode="auto">
          <a:xfrm>
            <a:off x="2994984" y="4967742"/>
            <a:ext cx="1087440" cy="95997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" name="모서리가 둥근 직사각형 4"/>
          <p:cNvSpPr>
            <a:spLocks/>
          </p:cNvSpPr>
          <p:nvPr/>
        </p:nvSpPr>
        <p:spPr bwMode="auto">
          <a:xfrm>
            <a:off x="1806984" y="4586566"/>
            <a:ext cx="1188000" cy="762352"/>
          </a:xfrm>
          <a:prstGeom prst="roundRect">
            <a:avLst/>
          </a:prstGeom>
          <a:solidFill>
            <a:srgbClr val="FFC000"/>
          </a:solidFill>
          <a:ln w="50800">
            <a:solidFill>
              <a:srgbClr val="FFFF66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dirty="0" smtClean="0">
                <a:solidFill>
                  <a:schemeClr val="tx1"/>
                </a:solidFill>
              </a:rPr>
              <a:t>Master</a:t>
            </a:r>
            <a:endParaRPr lang="ko-KR" altLang="en-US" sz="1400" dirty="0" err="1">
              <a:solidFill>
                <a:schemeClr val="tx1"/>
              </a:solidFill>
            </a:endParaRPr>
          </a:p>
        </p:txBody>
      </p:sp>
      <p:sp>
        <p:nvSpPr>
          <p:cNvPr id="8" name="모서리가 둥근 직사각형 7"/>
          <p:cNvSpPr>
            <a:spLocks/>
          </p:cNvSpPr>
          <p:nvPr/>
        </p:nvSpPr>
        <p:spPr bwMode="auto">
          <a:xfrm>
            <a:off x="4082424" y="3626164"/>
            <a:ext cx="1188000" cy="763200"/>
          </a:xfrm>
          <a:prstGeom prst="roundRect">
            <a:avLst/>
          </a:prstGeom>
          <a:solidFill>
            <a:srgbClr val="0070C0"/>
          </a:solidFill>
          <a:ln w="50800">
            <a:solidFill>
              <a:schemeClr val="tx2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dirty="0" smtClean="0"/>
              <a:t>Chunkserver</a:t>
            </a:r>
            <a:br>
              <a:rPr lang="en-US" altLang="ko-KR" sz="1400" dirty="0" smtClean="0"/>
            </a:br>
            <a:r>
              <a:rPr lang="en-US" altLang="ko-KR" sz="1400" dirty="0" smtClean="0"/>
              <a:t>#0</a:t>
            </a:r>
          </a:p>
        </p:txBody>
      </p:sp>
      <p:sp>
        <p:nvSpPr>
          <p:cNvPr id="9" name="모서리가 둥근 직사각형 8"/>
          <p:cNvSpPr>
            <a:spLocks/>
          </p:cNvSpPr>
          <p:nvPr/>
        </p:nvSpPr>
        <p:spPr bwMode="auto">
          <a:xfrm>
            <a:off x="4082424" y="5546120"/>
            <a:ext cx="1188000" cy="763200"/>
          </a:xfrm>
          <a:prstGeom prst="roundRect">
            <a:avLst/>
          </a:prstGeom>
          <a:solidFill>
            <a:srgbClr val="0070C0"/>
          </a:solidFill>
          <a:ln w="50800">
            <a:solidFill>
              <a:schemeClr val="tx2">
                <a:lumMod val="40000"/>
                <a:lumOff val="60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dirty="0" smtClean="0"/>
              <a:t>Chunkserver</a:t>
            </a:r>
            <a:br>
              <a:rPr lang="en-US" altLang="ko-KR" sz="1400" dirty="0" smtClean="0"/>
            </a:br>
            <a:r>
              <a:rPr lang="en-US" altLang="ko-KR" sz="1400" dirty="0" smtClean="0"/>
              <a:t>#15</a:t>
            </a:r>
          </a:p>
        </p:txBody>
      </p:sp>
      <p:sp>
        <p:nvSpPr>
          <p:cNvPr id="23" name="텍스트 상자 22"/>
          <p:cNvSpPr txBox="1"/>
          <p:nvPr/>
        </p:nvSpPr>
        <p:spPr>
          <a:xfrm rot="5400000">
            <a:off x="4474538" y="468902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mr-IN" altLang="ko-KR" sz="3200" b="1" dirty="0" smtClean="0"/>
              <a:t>…</a:t>
            </a:r>
            <a:endParaRPr kumimoji="1" lang="ko-KR" altLang="en-US" sz="3200" b="1" dirty="0"/>
          </a:p>
        </p:txBody>
      </p:sp>
      <p:sp>
        <p:nvSpPr>
          <p:cNvPr id="24" name="텍스트 상자 23"/>
          <p:cNvSpPr txBox="1"/>
          <p:nvPr/>
        </p:nvSpPr>
        <p:spPr>
          <a:xfrm rot="5400000">
            <a:off x="6778794" y="4675356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mr-IN" altLang="ko-KR" sz="3200" b="1" dirty="0" smtClean="0"/>
              <a:t>…</a:t>
            </a:r>
            <a:endParaRPr kumimoji="1" lang="ko-KR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752896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Micro-benchmarks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4324" y="1090613"/>
            <a:ext cx="8650164" cy="5133975"/>
          </a:xfrm>
        </p:spPr>
        <p:txBody>
          <a:bodyPr/>
          <a:lstStyle/>
          <a:p>
            <a:r>
              <a:rPr lang="en-US" altLang="ko-KR" dirty="0" smtClean="0"/>
              <a:t>Reads</a:t>
            </a:r>
          </a:p>
          <a:p>
            <a:pPr lvl="1"/>
            <a:r>
              <a:rPr lang="en-US" altLang="ko-KR" dirty="0" smtClean="0"/>
              <a:t>Each client reads a randomly selected 4 MB * 256 from a 320 GB file</a:t>
            </a:r>
          </a:p>
          <a:p>
            <a:r>
              <a:rPr lang="en-US" altLang="ko-KR" dirty="0" smtClean="0"/>
              <a:t>Writes</a:t>
            </a:r>
          </a:p>
          <a:p>
            <a:pPr lvl="1"/>
            <a:r>
              <a:rPr lang="en-US" altLang="ko-KR" dirty="0" smtClean="0"/>
              <a:t>Each client writes 1 GB data to a new file in a series of 1 MB writes</a:t>
            </a:r>
          </a:p>
          <a:p>
            <a:pPr lvl="1"/>
            <a:r>
              <a:rPr lang="en-US" altLang="ko-KR" dirty="0" smtClean="0"/>
              <a:t>Each write involves 3 different replicas</a:t>
            </a:r>
          </a:p>
          <a:p>
            <a:r>
              <a:rPr lang="en-US" altLang="ko-KR" dirty="0" smtClean="0"/>
              <a:t>Record appends</a:t>
            </a:r>
          </a:p>
          <a:p>
            <a:pPr lvl="1"/>
            <a:r>
              <a:rPr lang="en-US" altLang="ko-KR" dirty="0" smtClean="0"/>
              <a:t>All clients append simultaneously to a single file</a:t>
            </a:r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2EF88-6045-4665-92E3-93E6BA95BD18}" type="slidenum">
              <a:rPr lang="ko-KR" altLang="en-US" smtClean="0"/>
              <a:pPr>
                <a:defRPr/>
              </a:pPr>
              <a:t>25</a:t>
            </a:fld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58" y="3907785"/>
            <a:ext cx="7822704" cy="2545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5137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Read world clusters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4324" y="1090613"/>
            <a:ext cx="8650164" cy="5133975"/>
          </a:xfrm>
        </p:spPr>
        <p:txBody>
          <a:bodyPr/>
          <a:lstStyle/>
          <a:p>
            <a:r>
              <a:rPr lang="en-US" altLang="ko-KR" dirty="0" smtClean="0"/>
              <a:t>Test environment</a:t>
            </a:r>
          </a:p>
          <a:p>
            <a:pPr lvl="1"/>
            <a:r>
              <a:rPr lang="en-US" altLang="ko-KR" dirty="0" smtClean="0"/>
              <a:t>Cluster A</a:t>
            </a:r>
          </a:p>
          <a:p>
            <a:pPr lvl="2"/>
            <a:r>
              <a:rPr lang="en-US" altLang="ko-KR" dirty="0" smtClean="0"/>
              <a:t>Used for research and development</a:t>
            </a:r>
          </a:p>
          <a:p>
            <a:pPr lvl="2"/>
            <a:r>
              <a:rPr lang="en-US" altLang="ko-KR" dirty="0" smtClean="0"/>
              <a:t>Reads MBs ~ TBs data and writes the results back</a:t>
            </a:r>
          </a:p>
          <a:p>
            <a:pPr lvl="1"/>
            <a:r>
              <a:rPr lang="en-US" altLang="ko-KR" dirty="0" smtClean="0"/>
              <a:t>Cluster B</a:t>
            </a:r>
          </a:p>
          <a:p>
            <a:pPr lvl="2"/>
            <a:r>
              <a:rPr lang="en-US" altLang="ko-KR" dirty="0" smtClean="0"/>
              <a:t>Used for production data processing</a:t>
            </a:r>
          </a:p>
          <a:p>
            <a:pPr lvl="2"/>
            <a:r>
              <a:rPr lang="en-US" altLang="ko-KR" dirty="0" smtClean="0"/>
              <a:t>Generates and processes TBs data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2EF88-6045-4665-92E3-93E6BA95BD18}" type="slidenum">
              <a:rPr lang="ko-KR" altLang="en-US" smtClean="0"/>
              <a:pPr>
                <a:defRPr/>
              </a:pPr>
              <a:t>26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621809"/>
            <a:ext cx="5628426" cy="2471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5040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Read world clusters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4324" y="1090613"/>
            <a:ext cx="8650164" cy="5133975"/>
          </a:xfrm>
        </p:spPr>
        <p:txBody>
          <a:bodyPr/>
          <a:lstStyle/>
          <a:p>
            <a:r>
              <a:rPr lang="en-US" altLang="ko-KR" dirty="0" smtClean="0"/>
              <a:t>Performance metrics for </a:t>
            </a:r>
            <a:r>
              <a:rPr lang="en-US" altLang="ko-KR" dirty="0" smtClean="0"/>
              <a:t>two </a:t>
            </a:r>
            <a:r>
              <a:rPr lang="en-US" altLang="ko-KR" dirty="0" smtClean="0"/>
              <a:t>GFS clusters</a:t>
            </a:r>
          </a:p>
          <a:p>
            <a:pPr lvl="1"/>
            <a:r>
              <a:rPr lang="en-US" altLang="ko-KR" dirty="0" smtClean="0"/>
              <a:t>Cluster B was in the middle of a burst write activity </a:t>
            </a:r>
          </a:p>
          <a:p>
            <a:pPr lvl="1"/>
            <a:r>
              <a:rPr lang="en-US" altLang="ko-KR" dirty="0" smtClean="0"/>
              <a:t>The read rates were much higher than the write rates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Recovery time</a:t>
            </a:r>
          </a:p>
          <a:p>
            <a:pPr lvl="1"/>
            <a:r>
              <a:rPr lang="en-US" altLang="ko-KR" dirty="0" smtClean="0"/>
              <a:t>Killed a single chunkserver of cluster </a:t>
            </a:r>
            <a:r>
              <a:rPr lang="en-US" altLang="ko-KR" dirty="0" smtClean="0"/>
              <a:t>B </a:t>
            </a:r>
          </a:p>
          <a:p>
            <a:pPr lvl="2"/>
            <a:r>
              <a:rPr lang="en-US" altLang="ko-KR" dirty="0" smtClean="0"/>
              <a:t>Which </a:t>
            </a:r>
            <a:r>
              <a:rPr lang="en-US" altLang="ko-KR" dirty="0" smtClean="0"/>
              <a:t>had 15 K chunks containing 600 GB data</a:t>
            </a:r>
          </a:p>
          <a:p>
            <a:pPr lvl="1"/>
            <a:r>
              <a:rPr lang="en-US" altLang="ko-KR" dirty="0" smtClean="0"/>
              <a:t>All chunks were restored in 23.3 minutes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2EF88-6045-4665-92E3-93E6BA95BD18}" type="slidenum">
              <a:rPr lang="ko-KR" altLang="en-US" smtClean="0"/>
              <a:pPr>
                <a:defRPr/>
              </a:pPr>
              <a:t>27</a:t>
            </a:fld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668" y="2328143"/>
            <a:ext cx="5153620" cy="2324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4952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Outline</a:t>
            </a:r>
            <a:endParaRPr lang="ko-KR" altLang="en-US" dirty="0" smtClean="0">
              <a:ea typeface="굴림" panose="020B0600000101010101" pitchFamily="50" charset="-127"/>
            </a:endParaRPr>
          </a:p>
        </p:txBody>
      </p:sp>
      <p:sp>
        <p:nvSpPr>
          <p:cNvPr id="12291" name="내용 개체 틀 2"/>
          <p:cNvSpPr>
            <a:spLocks noGrp="1"/>
          </p:cNvSpPr>
          <p:nvPr>
            <p:ph idx="1"/>
          </p:nvPr>
        </p:nvSpPr>
        <p:spPr>
          <a:xfrm>
            <a:off x="314325" y="980728"/>
            <a:ext cx="8524875" cy="5133975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Design overview</a:t>
            </a:r>
          </a:p>
          <a:p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System interactions</a:t>
            </a:r>
          </a:p>
          <a:p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Master operation</a:t>
            </a:r>
          </a:p>
          <a:p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Fault tolerance</a:t>
            </a:r>
          </a:p>
          <a:p>
            <a:r>
              <a:rPr lang="en-US" altLang="ko-KR" dirty="0" smtClean="0">
                <a:solidFill>
                  <a:schemeClr val="bg1">
                    <a:lumMod val="75000"/>
                  </a:schemeClr>
                </a:solidFill>
                <a:ea typeface="굴림" panose="020B0600000101010101" pitchFamily="50" charset="-127"/>
              </a:rPr>
              <a:t>Measurements</a:t>
            </a:r>
          </a:p>
          <a:p>
            <a:r>
              <a:rPr lang="en-US" altLang="ko-KR" dirty="0" smtClean="0">
                <a:ea typeface="굴림" panose="020B0600000101010101" pitchFamily="50" charset="-127"/>
              </a:rPr>
              <a:t>Conclusion</a:t>
            </a:r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6000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accent1"/>
              </a:buClr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40000"/>
              </a:spcBef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SzPct val="80000"/>
              <a:buChar char="-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B7C63E7-FB0C-4909-929E-71E9B7AF3897}" type="slidenum">
              <a:rPr lang="ko-KR" altLang="en-US" sz="1200" b="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ko-KR" altLang="en-US" sz="1200" b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3819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4325" y="1090613"/>
            <a:ext cx="8650163" cy="5133975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GFS treats component failures as the norm rather than the exception</a:t>
            </a:r>
          </a:p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GFS optimizes for huge files that are appended to and then read</a:t>
            </a:r>
          </a:p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GFS provides fault tolerance by replication and fast recovery</a:t>
            </a:r>
          </a:p>
          <a:p>
            <a:pPr lvl="1"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Replication to tolerate against chunkserver failures</a:t>
            </a:r>
          </a:p>
          <a:p>
            <a:pPr lvl="1"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Checksumming to detect data corruption</a:t>
            </a:r>
          </a:p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GFS delivers high throughput to many concurrent clients</a:t>
            </a:r>
          </a:p>
          <a:p>
            <a:pPr lvl="1"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By separating file system control from data transfer</a:t>
            </a:r>
          </a:p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Master involvement in common operation is minimized</a:t>
            </a:r>
          </a:p>
          <a:p>
            <a:pPr lvl="1"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By a large chunk size</a:t>
            </a:r>
          </a:p>
          <a:p>
            <a:pPr lvl="1"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By chunk leases</a:t>
            </a:r>
          </a:p>
          <a:p>
            <a:pPr>
              <a:defRPr/>
            </a:pPr>
            <a:r>
              <a:rPr lang="en-US" altLang="ko-KR" dirty="0" smtClean="0">
                <a:ea typeface="굴림" panose="020B0600000101010101" pitchFamily="50" charset="-127"/>
              </a:rPr>
              <a:t>GFS is widely used within Google as the storage platform</a:t>
            </a:r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2EF88-6045-4665-92E3-93E6BA95BD18}" type="slidenum">
              <a:rPr lang="ko-KR" altLang="en-US" smtClean="0"/>
              <a:pPr>
                <a:defRPr/>
              </a:pPr>
              <a:t>29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717945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Assumptions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system is built from many inexpensive commodity components</a:t>
            </a:r>
          </a:p>
          <a:p>
            <a:r>
              <a:rPr lang="en-US" altLang="ko-KR" dirty="0" smtClean="0"/>
              <a:t>The system stores a modest number of large files</a:t>
            </a:r>
          </a:p>
          <a:p>
            <a:pPr lvl="1"/>
            <a:r>
              <a:rPr lang="en-US" altLang="ko-KR" dirty="0" smtClean="0"/>
              <a:t>A few million files, each typically 100 MB or larger</a:t>
            </a:r>
          </a:p>
          <a:p>
            <a:r>
              <a:rPr lang="en-US" altLang="ko-KR" dirty="0" smtClean="0"/>
              <a:t>The workloads primarily consist of</a:t>
            </a:r>
          </a:p>
          <a:p>
            <a:pPr lvl="1"/>
            <a:r>
              <a:rPr lang="en-US" altLang="ko-KR" dirty="0" smtClean="0"/>
              <a:t>Large sequential reads and small random reads</a:t>
            </a:r>
          </a:p>
          <a:p>
            <a:pPr lvl="1"/>
            <a:r>
              <a:rPr lang="en-US" altLang="ko-KR" dirty="0" smtClean="0"/>
              <a:t>Large sequential writes that append data to files</a:t>
            </a:r>
          </a:p>
          <a:p>
            <a:r>
              <a:rPr lang="en-US" altLang="ko-KR" dirty="0" smtClean="0"/>
              <a:t>The system must efficiently implement semantics for clients that concurrently append to the same file</a:t>
            </a:r>
          </a:p>
          <a:p>
            <a:r>
              <a:rPr lang="en-US" altLang="ko-KR" dirty="0" smtClean="0"/>
              <a:t>High sustained bandwidth is more important than low latency</a:t>
            </a:r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2EF88-6045-4665-92E3-93E6BA95BD18}" type="slidenum">
              <a:rPr lang="ko-KR" altLang="en-US" smtClean="0"/>
              <a:pPr>
                <a:defRPr/>
              </a:pPr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75296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Interface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Files are organized in directories and identified by pathnames</a:t>
            </a:r>
          </a:p>
          <a:p>
            <a:r>
              <a:rPr lang="en-US" altLang="ko-KR" dirty="0" smtClean="0"/>
              <a:t>File operations</a:t>
            </a:r>
          </a:p>
          <a:p>
            <a:pPr lvl="1"/>
            <a:r>
              <a:rPr lang="en-US" altLang="ko-KR" dirty="0"/>
              <a:t>C</a:t>
            </a:r>
            <a:r>
              <a:rPr lang="en-US" altLang="ko-KR" dirty="0" smtClean="0"/>
              <a:t>reate, delete, open, close, read, and write</a:t>
            </a:r>
          </a:p>
          <a:p>
            <a:pPr lvl="1"/>
            <a:r>
              <a:rPr lang="en-US" altLang="ko-KR" dirty="0" smtClean="0"/>
              <a:t>Snapshot</a:t>
            </a:r>
          </a:p>
          <a:p>
            <a:pPr lvl="2"/>
            <a:r>
              <a:rPr lang="en-US" altLang="ko-KR" dirty="0" smtClean="0"/>
              <a:t>Creates a copy of a file or a directory tree</a:t>
            </a:r>
          </a:p>
          <a:p>
            <a:pPr lvl="1"/>
            <a:r>
              <a:rPr lang="en-US" altLang="ko-KR" dirty="0" smtClean="0"/>
              <a:t>Record append</a:t>
            </a:r>
          </a:p>
          <a:p>
            <a:pPr lvl="2"/>
            <a:r>
              <a:rPr lang="en-US" altLang="ko-KR" dirty="0" smtClean="0"/>
              <a:t>Allows multiple clients to append data to the same file concurrently while guaranteeing the atomicity</a:t>
            </a:r>
          </a:p>
          <a:p>
            <a:pPr lvl="2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2EF88-6045-4665-92E3-93E6BA95BD18}" type="slidenum">
              <a:rPr lang="ko-KR" altLang="en-US" smtClean="0"/>
              <a:pPr>
                <a:defRPr/>
              </a:pPr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58843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314325" y="1090613"/>
            <a:ext cx="8677274" cy="5133975"/>
          </a:xfrm>
        </p:spPr>
        <p:txBody>
          <a:bodyPr/>
          <a:lstStyle/>
          <a:p>
            <a:r>
              <a:rPr lang="en-US" altLang="ko-KR" dirty="0" smtClean="0"/>
              <a:t>A GFS cluster consists of </a:t>
            </a:r>
            <a:r>
              <a:rPr lang="en-US" altLang="ko-KR" dirty="0"/>
              <a:t>a</a:t>
            </a:r>
            <a:r>
              <a:rPr lang="en-US" altLang="ko-KR" dirty="0" smtClean="0"/>
              <a:t> single master and </a:t>
            </a:r>
            <a:r>
              <a:rPr lang="en-US" altLang="ko-KR" dirty="0"/>
              <a:t>m</a:t>
            </a:r>
            <a:r>
              <a:rPr lang="en-US" altLang="ko-KR" dirty="0" smtClean="0"/>
              <a:t>ultiple chunkservers</a:t>
            </a:r>
          </a:p>
          <a:p>
            <a:r>
              <a:rPr lang="en-US" altLang="ko-KR" dirty="0" smtClean="0"/>
              <a:t>Files are divided into </a:t>
            </a:r>
            <a:r>
              <a:rPr lang="en-US" altLang="ko-KR" dirty="0" smtClean="0"/>
              <a:t>fixed-size </a:t>
            </a:r>
            <a:r>
              <a:rPr lang="en-US" altLang="ko-KR" dirty="0" smtClean="0"/>
              <a:t>chunks</a:t>
            </a:r>
          </a:p>
          <a:p>
            <a:r>
              <a:rPr lang="en-US" altLang="ko-KR" dirty="0" smtClean="0"/>
              <a:t>Master maintains all file system metadata</a:t>
            </a:r>
          </a:p>
          <a:p>
            <a:r>
              <a:rPr lang="en-US" altLang="ko-KR" dirty="0" smtClean="0"/>
              <a:t>Neither the client nor the chunkserver caches file data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Architecture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2EF88-6045-4665-92E3-93E6BA95BD18}" type="slidenum">
              <a:rPr lang="ko-KR" altLang="en-US" smtClean="0"/>
              <a:pPr>
                <a:defRPr/>
              </a:pPr>
              <a:t>5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24" y="3194125"/>
            <a:ext cx="8390751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71965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Architecture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4325" y="1090613"/>
            <a:ext cx="8677274" cy="5133975"/>
          </a:xfrm>
        </p:spPr>
        <p:txBody>
          <a:bodyPr/>
          <a:lstStyle/>
          <a:p>
            <a:r>
              <a:rPr lang="en-US" altLang="ko-KR" dirty="0" smtClean="0"/>
              <a:t>A GFS cluster consists of </a:t>
            </a:r>
            <a:r>
              <a:rPr lang="en-US" altLang="ko-KR" dirty="0"/>
              <a:t>a</a:t>
            </a:r>
            <a:r>
              <a:rPr lang="en-US" altLang="ko-KR" dirty="0" smtClean="0"/>
              <a:t> single master and </a:t>
            </a:r>
            <a:r>
              <a:rPr lang="en-US" altLang="ko-KR" dirty="0"/>
              <a:t>m</a:t>
            </a:r>
            <a:r>
              <a:rPr lang="en-US" altLang="ko-KR" dirty="0" smtClean="0"/>
              <a:t>ultiple chunkservers</a:t>
            </a:r>
          </a:p>
          <a:p>
            <a:r>
              <a:rPr lang="en-US" altLang="ko-KR" dirty="0" smtClean="0"/>
              <a:t>Files are divided into </a:t>
            </a:r>
            <a:r>
              <a:rPr lang="en-US" altLang="ko-KR" dirty="0" smtClean="0"/>
              <a:t>fixed-size </a:t>
            </a:r>
            <a:r>
              <a:rPr lang="en-US" altLang="ko-KR" dirty="0" smtClean="0"/>
              <a:t>chunks</a:t>
            </a:r>
          </a:p>
          <a:p>
            <a:pPr lvl="1"/>
            <a:r>
              <a:rPr lang="en-US" altLang="ko-KR" dirty="0"/>
              <a:t>Each chunk is identified by an immutable and globally unique 64 bit chunk </a:t>
            </a:r>
            <a:r>
              <a:rPr lang="en-US" altLang="ko-KR" dirty="0" smtClean="0"/>
              <a:t>handle</a:t>
            </a:r>
          </a:p>
          <a:p>
            <a:r>
              <a:rPr lang="en-US" altLang="ko-KR" dirty="0" smtClean="0"/>
              <a:t>Master maintains all file system metadata</a:t>
            </a:r>
          </a:p>
          <a:p>
            <a:pPr lvl="1"/>
            <a:r>
              <a:rPr lang="en-US" altLang="ko-KR" dirty="0" smtClean="0"/>
              <a:t>Namespace, access control information, mapping from files to chunks, and current locations of chunks</a:t>
            </a:r>
          </a:p>
          <a:p>
            <a:pPr lvl="1"/>
            <a:r>
              <a:rPr lang="en-US" altLang="ko-KR" dirty="0" smtClean="0"/>
              <a:t>Master periodically communicates with each chunkserver in HeartBeat messages</a:t>
            </a:r>
          </a:p>
          <a:p>
            <a:r>
              <a:rPr lang="en-US" altLang="ko-KR" dirty="0" smtClean="0"/>
              <a:t>Neither the client nor the chunkserver caches file data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2EF88-6045-4665-92E3-93E6BA95BD18}" type="slidenum">
              <a:rPr lang="ko-KR" altLang="en-US" smtClean="0"/>
              <a:pPr>
                <a:defRPr/>
              </a:pPr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83658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Single master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4325" y="1090613"/>
            <a:ext cx="8677274" cy="5133975"/>
          </a:xfrm>
        </p:spPr>
        <p:txBody>
          <a:bodyPr/>
          <a:lstStyle/>
          <a:p>
            <a:r>
              <a:rPr lang="en-US" altLang="ko-KR" dirty="0" smtClean="0"/>
              <a:t>Master makes chunk placement and replication decisions</a:t>
            </a:r>
          </a:p>
          <a:p>
            <a:r>
              <a:rPr lang="en-US" altLang="ko-KR" dirty="0" smtClean="0"/>
              <a:t>Client asks the master which chunkserver it should contact</a:t>
            </a:r>
          </a:p>
          <a:p>
            <a:pPr lvl="1"/>
            <a:r>
              <a:rPr lang="en-US" altLang="ko-KR" dirty="0" smtClean="0"/>
              <a:t>Client caches this information and interacts with the chunkserver directly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2EF88-6045-4665-92E3-93E6BA95BD18}" type="slidenum">
              <a:rPr lang="ko-KR" altLang="en-US" smtClean="0"/>
              <a:pPr>
                <a:defRPr/>
              </a:pPr>
              <a:t>7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24" y="2780928"/>
            <a:ext cx="8390751" cy="3096344"/>
          </a:xfrm>
          <a:prstGeom prst="rect">
            <a:avLst/>
          </a:prstGeom>
        </p:spPr>
      </p:pic>
      <p:sp>
        <p:nvSpPr>
          <p:cNvPr id="8" name="타원 7"/>
          <p:cNvSpPr/>
          <p:nvPr/>
        </p:nvSpPr>
        <p:spPr bwMode="auto">
          <a:xfrm>
            <a:off x="2123728" y="2600928"/>
            <a:ext cx="360000" cy="360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dirty="0" smtClean="0"/>
              <a:t>1</a:t>
            </a:r>
            <a:endParaRPr kumimoji="1" lang="ko-KR" altLang="en-US" dirty="0" err="1"/>
          </a:p>
        </p:txBody>
      </p:sp>
      <p:sp>
        <p:nvSpPr>
          <p:cNvPr id="9" name="타원 8"/>
          <p:cNvSpPr/>
          <p:nvPr/>
        </p:nvSpPr>
        <p:spPr bwMode="auto">
          <a:xfrm>
            <a:off x="2123728" y="3879100"/>
            <a:ext cx="360000" cy="360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dirty="0" smtClean="0"/>
              <a:t>2</a:t>
            </a:r>
            <a:endParaRPr kumimoji="1" lang="ko-KR" altLang="en-US" dirty="0" err="1"/>
          </a:p>
        </p:txBody>
      </p:sp>
      <p:sp>
        <p:nvSpPr>
          <p:cNvPr id="10" name="타원 9"/>
          <p:cNvSpPr/>
          <p:nvPr/>
        </p:nvSpPr>
        <p:spPr bwMode="auto">
          <a:xfrm>
            <a:off x="2123728" y="4329547"/>
            <a:ext cx="360000" cy="360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mtClean="0"/>
              <a:t>3</a:t>
            </a:r>
            <a:endParaRPr kumimoji="1" lang="ko-KR" altLang="en-US" dirty="0" err="1"/>
          </a:p>
        </p:txBody>
      </p:sp>
      <p:sp>
        <p:nvSpPr>
          <p:cNvPr id="11" name="타원 10"/>
          <p:cNvSpPr/>
          <p:nvPr/>
        </p:nvSpPr>
        <p:spPr bwMode="auto">
          <a:xfrm>
            <a:off x="2123728" y="5357933"/>
            <a:ext cx="360000" cy="3600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dirty="0" smtClean="0"/>
              <a:t>4</a:t>
            </a:r>
            <a:endParaRPr kumimoji="1" lang="ko-KR" altLang="en-US" dirty="0" err="1"/>
          </a:p>
        </p:txBody>
      </p:sp>
    </p:spTree>
    <p:extLst>
      <p:ext uri="{BB962C8B-B14F-4D97-AF65-F5344CB8AC3E}">
        <p14:creationId xmlns:p14="http://schemas.microsoft.com/office/powerpoint/2010/main" val="510347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</a:t>
            </a:r>
            <a:r>
              <a:rPr lang="en-US" altLang="ko-KR" dirty="0" smtClean="0"/>
              <a:t>hunk size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4324" y="1090613"/>
            <a:ext cx="8829675" cy="5133975"/>
          </a:xfrm>
        </p:spPr>
        <p:txBody>
          <a:bodyPr/>
          <a:lstStyle/>
          <a:p>
            <a:r>
              <a:rPr lang="en-US" altLang="ko-KR" dirty="0" smtClean="0"/>
              <a:t>Large chunk size (64 MB)</a:t>
            </a:r>
          </a:p>
          <a:p>
            <a:pPr lvl="1"/>
            <a:r>
              <a:rPr lang="en-US" altLang="ko-KR" dirty="0" smtClean="0"/>
              <a:t>Pros</a:t>
            </a:r>
          </a:p>
          <a:p>
            <a:pPr lvl="2"/>
            <a:r>
              <a:rPr lang="en-US" altLang="ko-KR" dirty="0" smtClean="0"/>
              <a:t>Reduces clients’ need to interact with the master</a:t>
            </a:r>
          </a:p>
          <a:p>
            <a:pPr lvl="2"/>
            <a:r>
              <a:rPr lang="en-US" altLang="ko-KR" dirty="0" smtClean="0"/>
              <a:t>Reduces network overhead since client is likely to perform many operations on a large chunk</a:t>
            </a:r>
          </a:p>
          <a:p>
            <a:pPr lvl="2"/>
            <a:r>
              <a:rPr lang="en-US" altLang="ko-KR" dirty="0" smtClean="0"/>
              <a:t>Reduces the size of the metadata stored on the master</a:t>
            </a:r>
          </a:p>
          <a:p>
            <a:pPr lvl="1"/>
            <a:r>
              <a:rPr lang="en-US" altLang="ko-KR" dirty="0" smtClean="0"/>
              <a:t>Cons</a:t>
            </a:r>
          </a:p>
          <a:p>
            <a:pPr lvl="2"/>
            <a:r>
              <a:rPr lang="en-US" altLang="ko-KR" dirty="0" smtClean="0"/>
              <a:t>If many clients are accessing the same small file, chunkservers may become hot spots</a:t>
            </a:r>
          </a:p>
          <a:p>
            <a:pPr lvl="3"/>
            <a:r>
              <a:rPr lang="en-US" altLang="ko-KR" dirty="0" smtClean="0"/>
              <a:t>Ex) an executable single-chunk file</a:t>
            </a:r>
          </a:p>
          <a:p>
            <a:pPr lvl="3"/>
            <a:r>
              <a:rPr lang="en-US" altLang="ko-KR" dirty="0" smtClean="0"/>
              <a:t>Sol) Stores such files with a higher replication factor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2EF88-6045-4665-92E3-93E6BA95BD18}" type="slidenum">
              <a:rPr lang="ko-KR" altLang="en-US" smtClean="0"/>
              <a:pPr>
                <a:defRPr/>
              </a:pPr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7603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Metadata</a:t>
            </a:r>
            <a:endParaRPr lang="en-US" altLang="ko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14324" y="1090613"/>
            <a:ext cx="8829675" cy="5133975"/>
          </a:xfrm>
        </p:spPr>
        <p:txBody>
          <a:bodyPr/>
          <a:lstStyle/>
          <a:p>
            <a:r>
              <a:rPr lang="en-US" altLang="ko-KR" dirty="0" smtClean="0"/>
              <a:t>Metadata types (stored in memory)</a:t>
            </a:r>
          </a:p>
          <a:p>
            <a:pPr lvl="1"/>
            <a:r>
              <a:rPr lang="en-US" altLang="ko-KR" dirty="0" smtClean="0"/>
              <a:t>File and chunk namespaces</a:t>
            </a:r>
          </a:p>
          <a:p>
            <a:pPr lvl="1"/>
            <a:r>
              <a:rPr lang="en-US" altLang="ko-KR" dirty="0" smtClean="0"/>
              <a:t>Mapping from files to chunks</a:t>
            </a:r>
          </a:p>
          <a:p>
            <a:pPr lvl="1"/>
            <a:r>
              <a:rPr lang="en-US" altLang="ko-KR" dirty="0" smtClean="0"/>
              <a:t>Locations of each chunk’s replicas</a:t>
            </a:r>
          </a:p>
          <a:p>
            <a:r>
              <a:rPr lang="en-US" altLang="ko-KR" dirty="0" smtClean="0"/>
              <a:t>Master periodically scans its entire state in background</a:t>
            </a:r>
          </a:p>
          <a:p>
            <a:pPr lvl="1"/>
            <a:r>
              <a:rPr lang="en-US" altLang="ko-KR" dirty="0" smtClean="0"/>
              <a:t>For chunk garbage collection, re-replication, and chunk migration</a:t>
            </a:r>
          </a:p>
          <a:p>
            <a:r>
              <a:rPr lang="en-US" altLang="ko-KR" dirty="0" smtClean="0"/>
              <a:t>Size of metadata is not a problem</a:t>
            </a:r>
          </a:p>
          <a:p>
            <a:pPr lvl="1"/>
            <a:r>
              <a:rPr lang="en-US" altLang="ko-KR" dirty="0" smtClean="0"/>
              <a:t>Master maintains &lt; 64 B of metadata for each 64 MB chunk</a:t>
            </a:r>
          </a:p>
          <a:p>
            <a:pPr lvl="1"/>
            <a:r>
              <a:rPr lang="en-US" altLang="ko-KR" dirty="0" smtClean="0"/>
              <a:t>File namespace data requires &lt; 64 B per file name</a:t>
            </a:r>
          </a:p>
          <a:p>
            <a:r>
              <a:rPr lang="en-US" altLang="ko-KR" dirty="0" smtClean="0"/>
              <a:t>Operation log contains a record of metadata changes</a:t>
            </a:r>
          </a:p>
          <a:p>
            <a:pPr lvl="1"/>
            <a:r>
              <a:rPr lang="en-US" altLang="ko-KR" dirty="0" smtClean="0"/>
              <a:t>Also provides a logical time line that defines the order of concurrent operations</a:t>
            </a:r>
          </a:p>
          <a:p>
            <a:pPr lvl="1"/>
            <a:r>
              <a:rPr lang="en-US" altLang="ko-KR" dirty="0" smtClean="0"/>
              <a:t>Changes are not visible to clients until metadata changes are made persistent</a:t>
            </a:r>
          </a:p>
          <a:p>
            <a:pPr lvl="1"/>
            <a:r>
              <a:rPr lang="en-US" altLang="ko-KR" dirty="0" smtClean="0"/>
              <a:t>Master recovers its state by replaying the operation log from last checkpoint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2EF88-6045-4665-92E3-93E6BA95BD18}" type="slidenum">
              <a:rPr lang="ko-KR" altLang="en-US" smtClean="0"/>
              <a:pPr>
                <a:defRPr/>
              </a:pPr>
              <a:t>9</a:t>
            </a:fld>
            <a:endParaRPr lang="ko-KR" altLang="en-US"/>
          </a:p>
        </p:txBody>
      </p:sp>
      <p:sp>
        <p:nvSpPr>
          <p:cNvPr id="5" name="텍스트 상자 4"/>
          <p:cNvSpPr txBox="1"/>
          <p:nvPr/>
        </p:nvSpPr>
        <p:spPr>
          <a:xfrm flipH="1">
            <a:off x="5077363" y="2204864"/>
            <a:ext cx="3957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800" dirty="0" smtClean="0"/>
              <a:t>Rebuild by asking each chunkserver </a:t>
            </a:r>
            <a:endParaRPr kumimoji="1" lang="ko-KR" altLang="en-US" sz="1800" dirty="0"/>
          </a:p>
        </p:txBody>
      </p:sp>
      <p:sp>
        <p:nvSpPr>
          <p:cNvPr id="6" name="텍스트 상자 5"/>
          <p:cNvSpPr txBox="1"/>
          <p:nvPr/>
        </p:nvSpPr>
        <p:spPr>
          <a:xfrm flipH="1">
            <a:off x="5077363" y="1484784"/>
            <a:ext cx="3777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ko-KR" sz="1800" dirty="0" smtClean="0"/>
              <a:t>Be kept persistent by logging to an operation log</a:t>
            </a:r>
            <a:endParaRPr kumimoji="1" lang="ko-KR" altLang="en-US" sz="1800" dirty="0"/>
          </a:p>
        </p:txBody>
      </p:sp>
      <p:sp>
        <p:nvSpPr>
          <p:cNvPr id="7" name="오른쪽 화살표[R] 6"/>
          <p:cNvSpPr/>
          <p:nvPr/>
        </p:nvSpPr>
        <p:spPr bwMode="auto">
          <a:xfrm>
            <a:off x="4558856" y="2297197"/>
            <a:ext cx="301176" cy="184666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dirty="0" err="1"/>
          </a:p>
        </p:txBody>
      </p:sp>
      <p:sp>
        <p:nvSpPr>
          <p:cNvPr id="8" name="오른쪽 화살표[R] 7"/>
          <p:cNvSpPr/>
          <p:nvPr/>
        </p:nvSpPr>
        <p:spPr bwMode="auto">
          <a:xfrm>
            <a:off x="4558856" y="1732166"/>
            <a:ext cx="301176" cy="184666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dirty="0" err="1"/>
          </a:p>
        </p:txBody>
      </p:sp>
    </p:spTree>
    <p:extLst>
      <p:ext uri="{BB962C8B-B14F-4D97-AF65-F5344CB8AC3E}">
        <p14:creationId xmlns:p14="http://schemas.microsoft.com/office/powerpoint/2010/main" val="15635232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Lo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Lo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rot="0" spcFirstLastPara="0" vertOverflow="overflow" horzOverflow="overflow" vert="horz" wrap="none" lIns="90000" tIns="46800" rIns="90000" bIns="4680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Load 1">
        <a:dk1>
          <a:srgbClr val="000000"/>
        </a:dk1>
        <a:lt1>
          <a:srgbClr val="FFFFFF"/>
        </a:lt1>
        <a:dk2>
          <a:srgbClr val="004074"/>
        </a:dk2>
        <a:lt2>
          <a:srgbClr val="737373"/>
        </a:lt2>
        <a:accent1>
          <a:srgbClr val="2A79D0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ACBEE4"/>
        </a:accent5>
        <a:accent6>
          <a:srgbClr val="838383"/>
        </a:accent6>
        <a:hlink>
          <a:srgbClr val="AEAFAE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Load 2">
        <a:dk1>
          <a:srgbClr val="000000"/>
        </a:dk1>
        <a:lt1>
          <a:srgbClr val="FFFFFF"/>
        </a:lt1>
        <a:dk2>
          <a:srgbClr val="38520E"/>
        </a:dk2>
        <a:lt2>
          <a:srgbClr val="737373"/>
        </a:lt2>
        <a:accent1>
          <a:srgbClr val="6B9B1A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BACBAB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Load 3">
        <a:dk1>
          <a:srgbClr val="000000"/>
        </a:dk1>
        <a:lt1>
          <a:srgbClr val="FFFFFF"/>
        </a:lt1>
        <a:dk2>
          <a:srgbClr val="E24203"/>
        </a:dk2>
        <a:lt2>
          <a:srgbClr val="737373"/>
        </a:lt2>
        <a:accent1>
          <a:srgbClr val="FEA501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FECFAA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Load 4">
        <a:dk1>
          <a:srgbClr val="000000"/>
        </a:dk1>
        <a:lt1>
          <a:srgbClr val="FFFFFF"/>
        </a:lt1>
        <a:dk2>
          <a:srgbClr val="A80404"/>
        </a:dk2>
        <a:lt2>
          <a:srgbClr val="737373"/>
        </a:lt2>
        <a:accent1>
          <a:srgbClr val="D03737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E4AEAE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Load 5">
        <a:dk1>
          <a:srgbClr val="000000"/>
        </a:dk1>
        <a:lt1>
          <a:srgbClr val="FFFFFF"/>
        </a:lt1>
        <a:dk2>
          <a:srgbClr val="5F4B3B"/>
        </a:dk2>
        <a:lt2>
          <a:srgbClr val="737373"/>
        </a:lt2>
        <a:accent1>
          <a:srgbClr val="C8A058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E0CDB4"/>
        </a:accent5>
        <a:accent6>
          <a:srgbClr val="838383"/>
        </a:accent6>
        <a:hlink>
          <a:srgbClr val="AEAFAE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Load 6">
        <a:dk1>
          <a:srgbClr val="737373"/>
        </a:dk1>
        <a:lt1>
          <a:srgbClr val="FFFFFF"/>
        </a:lt1>
        <a:dk2>
          <a:srgbClr val="000000"/>
        </a:dk2>
        <a:lt2>
          <a:srgbClr val="004074"/>
        </a:lt2>
        <a:accent1>
          <a:srgbClr val="2A79D0"/>
        </a:accent1>
        <a:accent2>
          <a:srgbClr val="919191"/>
        </a:accent2>
        <a:accent3>
          <a:srgbClr val="AAAAAA"/>
        </a:accent3>
        <a:accent4>
          <a:srgbClr val="DADADA"/>
        </a:accent4>
        <a:accent5>
          <a:srgbClr val="ACBEE4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Load 7">
        <a:dk1>
          <a:srgbClr val="737373"/>
        </a:dk1>
        <a:lt1>
          <a:srgbClr val="FFFFFF"/>
        </a:lt1>
        <a:dk2>
          <a:srgbClr val="000000"/>
        </a:dk2>
        <a:lt2>
          <a:srgbClr val="38520E"/>
        </a:lt2>
        <a:accent1>
          <a:srgbClr val="6B9B1A"/>
        </a:accent1>
        <a:accent2>
          <a:srgbClr val="919191"/>
        </a:accent2>
        <a:accent3>
          <a:srgbClr val="AAAAAA"/>
        </a:accent3>
        <a:accent4>
          <a:srgbClr val="DADADA"/>
        </a:accent4>
        <a:accent5>
          <a:srgbClr val="BACBAB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Load 8">
        <a:dk1>
          <a:srgbClr val="737373"/>
        </a:dk1>
        <a:lt1>
          <a:srgbClr val="FFFFFF"/>
        </a:lt1>
        <a:dk2>
          <a:srgbClr val="000000"/>
        </a:dk2>
        <a:lt2>
          <a:srgbClr val="E24203"/>
        </a:lt2>
        <a:accent1>
          <a:srgbClr val="FEA501"/>
        </a:accent1>
        <a:accent2>
          <a:srgbClr val="919191"/>
        </a:accent2>
        <a:accent3>
          <a:srgbClr val="AAAAAA"/>
        </a:accent3>
        <a:accent4>
          <a:srgbClr val="DADADA"/>
        </a:accent4>
        <a:accent5>
          <a:srgbClr val="FECFAA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Load 9">
        <a:dk1>
          <a:srgbClr val="737373"/>
        </a:dk1>
        <a:lt1>
          <a:srgbClr val="FFFFFF"/>
        </a:lt1>
        <a:dk2>
          <a:srgbClr val="000000"/>
        </a:dk2>
        <a:lt2>
          <a:srgbClr val="A80404"/>
        </a:lt2>
        <a:accent1>
          <a:srgbClr val="D03737"/>
        </a:accent1>
        <a:accent2>
          <a:srgbClr val="919191"/>
        </a:accent2>
        <a:accent3>
          <a:srgbClr val="AAAAAA"/>
        </a:accent3>
        <a:accent4>
          <a:srgbClr val="DADADA"/>
        </a:accent4>
        <a:accent5>
          <a:srgbClr val="E4AEAE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Load 10">
        <a:dk1>
          <a:srgbClr val="737373"/>
        </a:dk1>
        <a:lt1>
          <a:srgbClr val="FFFFFF"/>
        </a:lt1>
        <a:dk2>
          <a:srgbClr val="000000"/>
        </a:dk2>
        <a:lt2>
          <a:srgbClr val="5F4B3B"/>
        </a:lt2>
        <a:accent1>
          <a:srgbClr val="C8A058"/>
        </a:accent1>
        <a:accent2>
          <a:srgbClr val="919191"/>
        </a:accent2>
        <a:accent3>
          <a:srgbClr val="AAAAAA"/>
        </a:accent3>
        <a:accent4>
          <a:srgbClr val="DADADA"/>
        </a:accent4>
        <a:accent5>
          <a:srgbClr val="E0CDB4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Load 1">
        <a:dk1>
          <a:srgbClr val="000000"/>
        </a:dk1>
        <a:lt1>
          <a:srgbClr val="FFFFFF"/>
        </a:lt1>
        <a:dk2>
          <a:srgbClr val="38520E"/>
        </a:dk2>
        <a:lt2>
          <a:srgbClr val="737373"/>
        </a:lt2>
        <a:accent1>
          <a:srgbClr val="6B9B1A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BACBAB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PresentationLoad</Template>
  <TotalTime>4368</TotalTime>
  <Words>1599</Words>
  <Application>Microsoft Office PowerPoint</Application>
  <PresentationFormat>화면 슬라이드 쇼(4:3)</PresentationFormat>
  <Paragraphs>306</Paragraphs>
  <Slides>29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29</vt:i4>
      </vt:variant>
    </vt:vector>
  </HeadingPairs>
  <TitlesOfParts>
    <vt:vector size="36" baseType="lpstr">
      <vt:lpstr>굴림</vt:lpstr>
      <vt:lpstr>맑은 고딕</vt:lpstr>
      <vt:lpstr>Arial</vt:lpstr>
      <vt:lpstr>Times New Roman</vt:lpstr>
      <vt:lpstr>Trebuchet MS</vt:lpstr>
      <vt:lpstr>Wingdings</vt:lpstr>
      <vt:lpstr>PresentationLoad</vt:lpstr>
      <vt:lpstr>The Google File System   Sanjay Ghemawat, Howard Gobioff, and Shun-Tak Leung Google  SOSP’03, October 19–22, 2003, New York, USA </vt:lpstr>
      <vt:lpstr>Outline</vt:lpstr>
      <vt:lpstr>Assumptions</vt:lpstr>
      <vt:lpstr>Interface</vt:lpstr>
      <vt:lpstr>Architecture</vt:lpstr>
      <vt:lpstr>Architecture</vt:lpstr>
      <vt:lpstr>Single master</vt:lpstr>
      <vt:lpstr>Chunk size</vt:lpstr>
      <vt:lpstr>Metadata</vt:lpstr>
      <vt:lpstr>Consistency model</vt:lpstr>
      <vt:lpstr>Outline</vt:lpstr>
      <vt:lpstr>Leases and mutation order</vt:lpstr>
      <vt:lpstr>Data flow</vt:lpstr>
      <vt:lpstr>Atomic record appends</vt:lpstr>
      <vt:lpstr>Snapshot</vt:lpstr>
      <vt:lpstr>Outline</vt:lpstr>
      <vt:lpstr>Namespace management and locking</vt:lpstr>
      <vt:lpstr>Replicas</vt:lpstr>
      <vt:lpstr>Garbage collection</vt:lpstr>
      <vt:lpstr>Outline</vt:lpstr>
      <vt:lpstr>High availability</vt:lpstr>
      <vt:lpstr>Data integrity</vt:lpstr>
      <vt:lpstr>Outline</vt:lpstr>
      <vt:lpstr>Micro-benchmarks</vt:lpstr>
      <vt:lpstr>Micro-benchmarks</vt:lpstr>
      <vt:lpstr>Read world clusters</vt:lpstr>
      <vt:lpstr>Read world clusters</vt:lpstr>
      <vt:lpstr>Outline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우영재</dc:creator>
  <dc:description>PresentationLoad.com</dc:description>
  <cp:lastModifiedBy>HyeonGyu Lee</cp:lastModifiedBy>
  <cp:revision>2094</cp:revision>
  <cp:lastPrinted>2012-01-09T08:35:35Z</cp:lastPrinted>
  <dcterms:created xsi:type="dcterms:W3CDTF">2007-11-27T23:54:21Z</dcterms:created>
  <dcterms:modified xsi:type="dcterms:W3CDTF">2016-10-31T09:48:54Z</dcterms:modified>
</cp:coreProperties>
</file>